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737" r:id="rId5"/>
    <p:sldMasterId id="2147483674" r:id="rId6"/>
    <p:sldMasterId id="2147483666" r:id="rId7"/>
    <p:sldMasterId id="2147483690" r:id="rId8"/>
  </p:sldMasterIdLst>
  <p:notesMasterIdLst>
    <p:notesMasterId r:id="rId50"/>
  </p:notesMasterIdLst>
  <p:handoutMasterIdLst>
    <p:handoutMasterId r:id="rId51"/>
  </p:handoutMasterIdLst>
  <p:sldIdLst>
    <p:sldId id="387" r:id="rId9"/>
    <p:sldId id="628" r:id="rId10"/>
    <p:sldId id="672" r:id="rId11"/>
    <p:sldId id="732" r:id="rId12"/>
    <p:sldId id="676" r:id="rId13"/>
    <p:sldId id="722" r:id="rId14"/>
    <p:sldId id="723" r:id="rId15"/>
    <p:sldId id="724" r:id="rId16"/>
    <p:sldId id="725" r:id="rId17"/>
    <p:sldId id="726" r:id="rId18"/>
    <p:sldId id="733" r:id="rId19"/>
    <p:sldId id="677" r:id="rId20"/>
    <p:sldId id="736" r:id="rId21"/>
    <p:sldId id="734" r:id="rId22"/>
    <p:sldId id="735" r:id="rId23"/>
    <p:sldId id="737" r:id="rId24"/>
    <p:sldId id="738" r:id="rId25"/>
    <p:sldId id="740" r:id="rId26"/>
    <p:sldId id="741" r:id="rId27"/>
    <p:sldId id="742" r:id="rId28"/>
    <p:sldId id="743" r:id="rId29"/>
    <p:sldId id="744" r:id="rId30"/>
    <p:sldId id="745" r:id="rId31"/>
    <p:sldId id="746" r:id="rId32"/>
    <p:sldId id="747" r:id="rId33"/>
    <p:sldId id="748" r:id="rId34"/>
    <p:sldId id="749" r:id="rId35"/>
    <p:sldId id="750" r:id="rId36"/>
    <p:sldId id="751" r:id="rId37"/>
    <p:sldId id="752" r:id="rId38"/>
    <p:sldId id="753" r:id="rId39"/>
    <p:sldId id="754" r:id="rId40"/>
    <p:sldId id="755" r:id="rId41"/>
    <p:sldId id="756" r:id="rId42"/>
    <p:sldId id="757" r:id="rId43"/>
    <p:sldId id="758" r:id="rId44"/>
    <p:sldId id="759" r:id="rId45"/>
    <p:sldId id="760" r:id="rId46"/>
    <p:sldId id="761" r:id="rId47"/>
    <p:sldId id="762" r:id="rId48"/>
    <p:sldId id="621" r:id="rId4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521558DC-3D0A-8841-9009-36028064A3C4}">
          <p14:sldIdLst>
            <p14:sldId id="387"/>
            <p14:sldId id="628"/>
            <p14:sldId id="672"/>
            <p14:sldId id="732"/>
            <p14:sldId id="676"/>
            <p14:sldId id="722"/>
            <p14:sldId id="723"/>
            <p14:sldId id="724"/>
            <p14:sldId id="725"/>
            <p14:sldId id="726"/>
            <p14:sldId id="733"/>
            <p14:sldId id="677"/>
            <p14:sldId id="736"/>
            <p14:sldId id="734"/>
            <p14:sldId id="735"/>
            <p14:sldId id="737"/>
            <p14:sldId id="738"/>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62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794" userDrawn="1">
          <p15:clr>
            <a:srgbClr val="A4A3A4"/>
          </p15:clr>
        </p15:guide>
        <p15:guide id="4" pos="5420" userDrawn="1">
          <p15:clr>
            <a:srgbClr val="A4A3A4"/>
          </p15:clr>
        </p15:guide>
        <p15:guide id="5" orient="horz" pos="1031" userDrawn="1">
          <p15:clr>
            <a:srgbClr val="A4A3A4"/>
          </p15:clr>
        </p15:guide>
        <p15:guide id="6" orient="horz" pos="78" userDrawn="1">
          <p15:clr>
            <a:srgbClr val="A4A3A4"/>
          </p15:clr>
        </p15:guide>
        <p15:guide id="7" orient="horz" pos="441" userDrawn="1">
          <p15:clr>
            <a:srgbClr val="A4A3A4"/>
          </p15:clr>
        </p15:guide>
        <p15:guide id="8" orient="horz" pos="849" userDrawn="1">
          <p15:clr>
            <a:srgbClr val="A4A3A4"/>
          </p15:clr>
        </p15:guide>
        <p15:guide id="9" orient="horz" pos="3162" userDrawn="1">
          <p15:clr>
            <a:srgbClr val="A4A3A4"/>
          </p15:clr>
        </p15:guide>
        <p15:guide id="10" orient="horz" pos="2890" userDrawn="1">
          <p15:clr>
            <a:srgbClr val="A4A3A4"/>
          </p15:clr>
        </p15:guide>
        <p15:guide id="11" pos="5692" userDrawn="1">
          <p15:clr>
            <a:srgbClr val="A4A3A4"/>
          </p15:clr>
        </p15:guide>
        <p15:guide id="12" pos="67" userDrawn="1">
          <p15:clr>
            <a:srgbClr val="A4A3A4"/>
          </p15:clr>
        </p15:guide>
        <p15:guide id="13" pos="5148" userDrawn="1">
          <p15:clr>
            <a:srgbClr val="A4A3A4"/>
          </p15:clr>
        </p15:guide>
        <p15:guide id="14" pos="748" userDrawn="1">
          <p15:clr>
            <a:srgbClr val="A4A3A4"/>
          </p15:clr>
        </p15:guide>
        <p15:guide id="15" pos="203" userDrawn="1">
          <p15:clr>
            <a:srgbClr val="A4A3A4"/>
          </p15:clr>
        </p15:guide>
        <p15:guide id="16" pos="1519" userDrawn="1">
          <p15:clr>
            <a:srgbClr val="A4A3A4"/>
          </p15:clr>
        </p15:guide>
        <p15:guide id="17" pos="2811" userDrawn="1">
          <p15:clr>
            <a:srgbClr val="A4A3A4"/>
          </p15:clr>
        </p15:guide>
        <p15:guide id="18" pos="4240" userDrawn="1">
          <p15:clr>
            <a:srgbClr val="A4A3A4"/>
          </p15:clr>
        </p15:guide>
        <p15:guide id="19" pos="29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C79"/>
    <a:srgbClr val="FFC95D"/>
    <a:srgbClr val="141313"/>
    <a:srgbClr val="0700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85" autoAdjust="0"/>
    <p:restoredTop sz="94660"/>
  </p:normalViewPr>
  <p:slideViewPr>
    <p:cSldViewPr snapToGrid="0">
      <p:cViewPr varScale="1">
        <p:scale>
          <a:sx n="138" d="100"/>
          <a:sy n="138" d="100"/>
        </p:scale>
        <p:origin x="432" y="120"/>
      </p:cViewPr>
      <p:guideLst>
        <p:guide orient="horz" pos="1620"/>
        <p:guide pos="2880"/>
        <p:guide orient="horz" pos="2794"/>
        <p:guide pos="5420"/>
        <p:guide orient="horz" pos="1031"/>
        <p:guide orient="horz" pos="78"/>
        <p:guide orient="horz" pos="441"/>
        <p:guide orient="horz" pos="849"/>
        <p:guide orient="horz" pos="3162"/>
        <p:guide orient="horz" pos="2890"/>
        <p:guide pos="5692"/>
        <p:guide pos="67"/>
        <p:guide pos="5148"/>
        <p:guide pos="748"/>
        <p:guide pos="203"/>
        <p:guide pos="1519"/>
        <p:guide pos="2811"/>
        <p:guide pos="4240"/>
        <p:guide pos="294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A4532-9CDD-6444-A18F-1EC19584EA99}" type="datetimeFigureOut">
              <a:rPr lang="en-US" smtClean="0">
                <a:latin typeface="Arial"/>
              </a:rPr>
              <a:pPr/>
              <a:t>5/16/2022</a:t>
            </a:fld>
            <a:endParaRPr lang="en-US" dirty="0">
              <a:latin typeface="Aria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F4EADB-F218-BD48-8AF4-E324929D1F51}"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840320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CFBF77CE-F948-E444-93D4-75139AA17B6E}" type="datetimeFigureOut">
              <a:rPr lang="en-US" smtClean="0"/>
              <a:pPr/>
              <a:t>5/16/2022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298A8284-2382-974A-9650-C8F1CFE57C5C}" type="slidenum">
              <a:rPr lang="en-US" smtClean="0"/>
              <a:pPr/>
              <a:t>‹#›</a:t>
            </a:fld>
            <a:endParaRPr lang="en-US" dirty="0"/>
          </a:p>
        </p:txBody>
      </p:sp>
    </p:spTree>
    <p:extLst>
      <p:ext uri="{BB962C8B-B14F-4D97-AF65-F5344CB8AC3E}">
        <p14:creationId xmlns:p14="http://schemas.microsoft.com/office/powerpoint/2010/main" val="19683109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85800" y="1143000"/>
            <a:ext cx="5486400" cy="3086100"/>
          </a:xfrm>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298A8284-2382-974A-9650-C8F1CFE57C5C}" type="slidenum">
              <a:rPr lang="en-US" smtClean="0"/>
              <a:pPr/>
              <a:t>1</a:t>
            </a:fld>
            <a:endParaRPr lang="en-US" dirty="0"/>
          </a:p>
        </p:txBody>
      </p:sp>
    </p:spTree>
    <p:extLst>
      <p:ext uri="{BB962C8B-B14F-4D97-AF65-F5344CB8AC3E}">
        <p14:creationId xmlns:p14="http://schemas.microsoft.com/office/powerpoint/2010/main" val="347380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12</a:t>
            </a:fld>
            <a:endParaRPr lang="en-US" dirty="0"/>
          </a:p>
        </p:txBody>
      </p:sp>
    </p:spTree>
    <p:extLst>
      <p:ext uri="{BB962C8B-B14F-4D97-AF65-F5344CB8AC3E}">
        <p14:creationId xmlns:p14="http://schemas.microsoft.com/office/powerpoint/2010/main" val="374090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13</a:t>
            </a:fld>
            <a:endParaRPr lang="en-US" dirty="0"/>
          </a:p>
        </p:txBody>
      </p:sp>
    </p:spTree>
    <p:extLst>
      <p:ext uri="{BB962C8B-B14F-4D97-AF65-F5344CB8AC3E}">
        <p14:creationId xmlns:p14="http://schemas.microsoft.com/office/powerpoint/2010/main" val="123646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14</a:t>
            </a:fld>
            <a:endParaRPr lang="en-US" dirty="0"/>
          </a:p>
        </p:txBody>
      </p:sp>
    </p:spTree>
    <p:extLst>
      <p:ext uri="{BB962C8B-B14F-4D97-AF65-F5344CB8AC3E}">
        <p14:creationId xmlns:p14="http://schemas.microsoft.com/office/powerpoint/2010/main" val="176102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15</a:t>
            </a:fld>
            <a:endParaRPr lang="en-US" dirty="0"/>
          </a:p>
        </p:txBody>
      </p:sp>
    </p:spTree>
    <p:extLst>
      <p:ext uri="{BB962C8B-B14F-4D97-AF65-F5344CB8AC3E}">
        <p14:creationId xmlns:p14="http://schemas.microsoft.com/office/powerpoint/2010/main" val="123012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17</a:t>
            </a:fld>
            <a:endParaRPr lang="en-US" dirty="0"/>
          </a:p>
        </p:txBody>
      </p:sp>
    </p:spTree>
    <p:extLst>
      <p:ext uri="{BB962C8B-B14F-4D97-AF65-F5344CB8AC3E}">
        <p14:creationId xmlns:p14="http://schemas.microsoft.com/office/powerpoint/2010/main" val="406362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18</a:t>
            </a:fld>
            <a:endParaRPr lang="en-US" dirty="0"/>
          </a:p>
        </p:txBody>
      </p:sp>
    </p:spTree>
    <p:extLst>
      <p:ext uri="{BB962C8B-B14F-4D97-AF65-F5344CB8AC3E}">
        <p14:creationId xmlns:p14="http://schemas.microsoft.com/office/powerpoint/2010/main" val="83979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20</a:t>
            </a:fld>
            <a:endParaRPr lang="en-US" dirty="0"/>
          </a:p>
        </p:txBody>
      </p:sp>
    </p:spTree>
    <p:extLst>
      <p:ext uri="{BB962C8B-B14F-4D97-AF65-F5344CB8AC3E}">
        <p14:creationId xmlns:p14="http://schemas.microsoft.com/office/powerpoint/2010/main" val="413533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21</a:t>
            </a:fld>
            <a:endParaRPr lang="en-US" dirty="0"/>
          </a:p>
        </p:txBody>
      </p:sp>
    </p:spTree>
    <p:extLst>
      <p:ext uri="{BB962C8B-B14F-4D97-AF65-F5344CB8AC3E}">
        <p14:creationId xmlns:p14="http://schemas.microsoft.com/office/powerpoint/2010/main" val="3139923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22</a:t>
            </a:fld>
            <a:endParaRPr lang="en-US" dirty="0"/>
          </a:p>
        </p:txBody>
      </p:sp>
    </p:spTree>
    <p:extLst>
      <p:ext uri="{BB962C8B-B14F-4D97-AF65-F5344CB8AC3E}">
        <p14:creationId xmlns:p14="http://schemas.microsoft.com/office/powerpoint/2010/main" val="367359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23</a:t>
            </a:fld>
            <a:endParaRPr lang="en-US" dirty="0"/>
          </a:p>
        </p:txBody>
      </p:sp>
    </p:spTree>
    <p:extLst>
      <p:ext uri="{BB962C8B-B14F-4D97-AF65-F5344CB8AC3E}">
        <p14:creationId xmlns:p14="http://schemas.microsoft.com/office/powerpoint/2010/main" val="123267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a:t>
            </a:fld>
            <a:endParaRPr lang="en-US" dirty="0"/>
          </a:p>
        </p:txBody>
      </p:sp>
    </p:spTree>
    <p:extLst>
      <p:ext uri="{BB962C8B-B14F-4D97-AF65-F5344CB8AC3E}">
        <p14:creationId xmlns:p14="http://schemas.microsoft.com/office/powerpoint/2010/main" val="462545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24</a:t>
            </a:fld>
            <a:endParaRPr lang="en-US" dirty="0"/>
          </a:p>
        </p:txBody>
      </p:sp>
    </p:spTree>
    <p:extLst>
      <p:ext uri="{BB962C8B-B14F-4D97-AF65-F5344CB8AC3E}">
        <p14:creationId xmlns:p14="http://schemas.microsoft.com/office/powerpoint/2010/main" val="206429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25</a:t>
            </a:fld>
            <a:endParaRPr lang="en-US" dirty="0"/>
          </a:p>
        </p:txBody>
      </p:sp>
    </p:spTree>
    <p:extLst>
      <p:ext uri="{BB962C8B-B14F-4D97-AF65-F5344CB8AC3E}">
        <p14:creationId xmlns:p14="http://schemas.microsoft.com/office/powerpoint/2010/main" val="1472554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26</a:t>
            </a:fld>
            <a:endParaRPr lang="en-US" dirty="0"/>
          </a:p>
        </p:txBody>
      </p:sp>
    </p:spTree>
    <p:extLst>
      <p:ext uri="{BB962C8B-B14F-4D97-AF65-F5344CB8AC3E}">
        <p14:creationId xmlns:p14="http://schemas.microsoft.com/office/powerpoint/2010/main" val="120463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27</a:t>
            </a:fld>
            <a:endParaRPr lang="en-US" dirty="0"/>
          </a:p>
        </p:txBody>
      </p:sp>
    </p:spTree>
    <p:extLst>
      <p:ext uri="{BB962C8B-B14F-4D97-AF65-F5344CB8AC3E}">
        <p14:creationId xmlns:p14="http://schemas.microsoft.com/office/powerpoint/2010/main" val="3801944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28</a:t>
            </a:fld>
            <a:endParaRPr lang="en-US" dirty="0"/>
          </a:p>
        </p:txBody>
      </p:sp>
    </p:spTree>
    <p:extLst>
      <p:ext uri="{BB962C8B-B14F-4D97-AF65-F5344CB8AC3E}">
        <p14:creationId xmlns:p14="http://schemas.microsoft.com/office/powerpoint/2010/main" val="2963258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29</a:t>
            </a:fld>
            <a:endParaRPr lang="en-US" dirty="0"/>
          </a:p>
        </p:txBody>
      </p:sp>
    </p:spTree>
    <p:extLst>
      <p:ext uri="{BB962C8B-B14F-4D97-AF65-F5344CB8AC3E}">
        <p14:creationId xmlns:p14="http://schemas.microsoft.com/office/powerpoint/2010/main" val="2895836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30</a:t>
            </a:fld>
            <a:endParaRPr lang="en-US" dirty="0"/>
          </a:p>
        </p:txBody>
      </p:sp>
    </p:spTree>
    <p:extLst>
      <p:ext uri="{BB962C8B-B14F-4D97-AF65-F5344CB8AC3E}">
        <p14:creationId xmlns:p14="http://schemas.microsoft.com/office/powerpoint/2010/main" val="47050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31</a:t>
            </a:fld>
            <a:endParaRPr lang="en-US" dirty="0"/>
          </a:p>
        </p:txBody>
      </p:sp>
    </p:spTree>
    <p:extLst>
      <p:ext uri="{BB962C8B-B14F-4D97-AF65-F5344CB8AC3E}">
        <p14:creationId xmlns:p14="http://schemas.microsoft.com/office/powerpoint/2010/main" val="3251541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32</a:t>
            </a:fld>
            <a:endParaRPr lang="en-US" dirty="0"/>
          </a:p>
        </p:txBody>
      </p:sp>
    </p:spTree>
    <p:extLst>
      <p:ext uri="{BB962C8B-B14F-4D97-AF65-F5344CB8AC3E}">
        <p14:creationId xmlns:p14="http://schemas.microsoft.com/office/powerpoint/2010/main" val="359722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33</a:t>
            </a:fld>
            <a:endParaRPr lang="en-US" dirty="0"/>
          </a:p>
        </p:txBody>
      </p:sp>
    </p:spTree>
    <p:extLst>
      <p:ext uri="{BB962C8B-B14F-4D97-AF65-F5344CB8AC3E}">
        <p14:creationId xmlns:p14="http://schemas.microsoft.com/office/powerpoint/2010/main" val="19113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a:t>
            </a:fld>
            <a:endParaRPr lang="en-US" dirty="0"/>
          </a:p>
        </p:txBody>
      </p:sp>
    </p:spTree>
    <p:extLst>
      <p:ext uri="{BB962C8B-B14F-4D97-AF65-F5344CB8AC3E}">
        <p14:creationId xmlns:p14="http://schemas.microsoft.com/office/powerpoint/2010/main" val="4273012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34</a:t>
            </a:fld>
            <a:endParaRPr lang="en-US" dirty="0"/>
          </a:p>
        </p:txBody>
      </p:sp>
    </p:spTree>
    <p:extLst>
      <p:ext uri="{BB962C8B-B14F-4D97-AF65-F5344CB8AC3E}">
        <p14:creationId xmlns:p14="http://schemas.microsoft.com/office/powerpoint/2010/main" val="79282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35</a:t>
            </a:fld>
            <a:endParaRPr lang="en-US" dirty="0"/>
          </a:p>
        </p:txBody>
      </p:sp>
    </p:spTree>
    <p:extLst>
      <p:ext uri="{BB962C8B-B14F-4D97-AF65-F5344CB8AC3E}">
        <p14:creationId xmlns:p14="http://schemas.microsoft.com/office/powerpoint/2010/main" val="16873320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36</a:t>
            </a:fld>
            <a:endParaRPr lang="en-US" dirty="0"/>
          </a:p>
        </p:txBody>
      </p:sp>
    </p:spTree>
    <p:extLst>
      <p:ext uri="{BB962C8B-B14F-4D97-AF65-F5344CB8AC3E}">
        <p14:creationId xmlns:p14="http://schemas.microsoft.com/office/powerpoint/2010/main" val="3827599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37</a:t>
            </a:fld>
            <a:endParaRPr lang="en-US" dirty="0"/>
          </a:p>
        </p:txBody>
      </p:sp>
    </p:spTree>
    <p:extLst>
      <p:ext uri="{BB962C8B-B14F-4D97-AF65-F5344CB8AC3E}">
        <p14:creationId xmlns:p14="http://schemas.microsoft.com/office/powerpoint/2010/main" val="304450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38</a:t>
            </a:fld>
            <a:endParaRPr lang="en-US" dirty="0"/>
          </a:p>
        </p:txBody>
      </p:sp>
    </p:spTree>
    <p:extLst>
      <p:ext uri="{BB962C8B-B14F-4D97-AF65-F5344CB8AC3E}">
        <p14:creationId xmlns:p14="http://schemas.microsoft.com/office/powerpoint/2010/main" val="3096490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39</a:t>
            </a:fld>
            <a:endParaRPr lang="en-US" dirty="0"/>
          </a:p>
        </p:txBody>
      </p:sp>
    </p:spTree>
    <p:extLst>
      <p:ext uri="{BB962C8B-B14F-4D97-AF65-F5344CB8AC3E}">
        <p14:creationId xmlns:p14="http://schemas.microsoft.com/office/powerpoint/2010/main" val="821995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40</a:t>
            </a:fld>
            <a:endParaRPr lang="en-US" dirty="0"/>
          </a:p>
        </p:txBody>
      </p:sp>
    </p:spTree>
    <p:extLst>
      <p:ext uri="{BB962C8B-B14F-4D97-AF65-F5344CB8AC3E}">
        <p14:creationId xmlns:p14="http://schemas.microsoft.com/office/powerpoint/2010/main" val="69945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5</a:t>
            </a:fld>
            <a:endParaRPr lang="en-US" dirty="0"/>
          </a:p>
        </p:txBody>
      </p:sp>
    </p:spTree>
    <p:extLst>
      <p:ext uri="{BB962C8B-B14F-4D97-AF65-F5344CB8AC3E}">
        <p14:creationId xmlns:p14="http://schemas.microsoft.com/office/powerpoint/2010/main" val="353590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6</a:t>
            </a:fld>
            <a:endParaRPr lang="en-US" dirty="0"/>
          </a:p>
        </p:txBody>
      </p:sp>
    </p:spTree>
    <p:extLst>
      <p:ext uri="{BB962C8B-B14F-4D97-AF65-F5344CB8AC3E}">
        <p14:creationId xmlns:p14="http://schemas.microsoft.com/office/powerpoint/2010/main" val="37818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7</a:t>
            </a:fld>
            <a:endParaRPr lang="en-US" dirty="0"/>
          </a:p>
        </p:txBody>
      </p:sp>
    </p:spTree>
    <p:extLst>
      <p:ext uri="{BB962C8B-B14F-4D97-AF65-F5344CB8AC3E}">
        <p14:creationId xmlns:p14="http://schemas.microsoft.com/office/powerpoint/2010/main" val="102950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8</a:t>
            </a:fld>
            <a:endParaRPr lang="en-US" dirty="0"/>
          </a:p>
        </p:txBody>
      </p:sp>
    </p:spTree>
    <p:extLst>
      <p:ext uri="{BB962C8B-B14F-4D97-AF65-F5344CB8AC3E}">
        <p14:creationId xmlns:p14="http://schemas.microsoft.com/office/powerpoint/2010/main" val="323554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9</a:t>
            </a:fld>
            <a:endParaRPr lang="en-US" dirty="0"/>
          </a:p>
        </p:txBody>
      </p:sp>
    </p:spTree>
    <p:extLst>
      <p:ext uri="{BB962C8B-B14F-4D97-AF65-F5344CB8AC3E}">
        <p14:creationId xmlns:p14="http://schemas.microsoft.com/office/powerpoint/2010/main" val="392151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298A8284-2382-974A-9650-C8F1CFE57C5C}" type="slidenum">
              <a:rPr lang="en-US" smtClean="0"/>
              <a:pPr/>
              <a:t>10</a:t>
            </a:fld>
            <a:endParaRPr lang="en-US" dirty="0"/>
          </a:p>
        </p:txBody>
      </p:sp>
    </p:spTree>
    <p:extLst>
      <p:ext uri="{BB962C8B-B14F-4D97-AF65-F5344CB8AC3E}">
        <p14:creationId xmlns:p14="http://schemas.microsoft.com/office/powerpoint/2010/main" val="792200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107578" y="107578"/>
            <a:ext cx="8929266" cy="4928766"/>
          </a:xfrm>
          <a:prstGeom prst="rect">
            <a:avLst/>
          </a:prstGeom>
        </p:spPr>
        <p:txBody>
          <a:bodyPr/>
          <a:lstStyle/>
          <a:p>
            <a:r>
              <a:rPr lang="fi-FI" dirty="0"/>
              <a:t>Vedä kuva paikkamerkkiin tai lisää napsauttamalla kuvaketta</a:t>
            </a:r>
            <a:endParaRPr lang="en-US" dirty="0"/>
          </a:p>
        </p:txBody>
      </p:sp>
      <p:sp>
        <p:nvSpPr>
          <p:cNvPr id="15" name="Title 1"/>
          <p:cNvSpPr>
            <a:spLocks noGrp="1"/>
          </p:cNvSpPr>
          <p:nvPr>
            <p:ph type="title" hasCustomPrompt="1"/>
          </p:nvPr>
        </p:nvSpPr>
        <p:spPr>
          <a:xfrm>
            <a:off x="718278" y="3298445"/>
            <a:ext cx="7668000" cy="709666"/>
          </a:xfrm>
          <a:prstGeom prst="rect">
            <a:avLst/>
          </a:prstGeom>
        </p:spPr>
        <p:txBody>
          <a:bodyPr anchor="b" anchorCtr="0">
            <a:noAutofit/>
          </a:bodyPr>
          <a:lstStyle>
            <a:lvl1pPr algn="ctr">
              <a:defRPr sz="3600"/>
            </a:lvl1pPr>
          </a:lstStyle>
          <a:p>
            <a:r>
              <a:rPr lang="fi-FI"/>
              <a:t>Muokkaa perustyylejä naps.</a:t>
            </a:r>
            <a:endParaRPr lang="en-US"/>
          </a:p>
        </p:txBody>
      </p:sp>
      <p:sp>
        <p:nvSpPr>
          <p:cNvPr id="12" name="Text Placeholder 2"/>
          <p:cNvSpPr>
            <a:spLocks noGrp="1"/>
          </p:cNvSpPr>
          <p:nvPr>
            <p:ph type="body" sz="quarter" idx="10"/>
          </p:nvPr>
        </p:nvSpPr>
        <p:spPr>
          <a:xfrm>
            <a:off x="2267744" y="4587750"/>
            <a:ext cx="5256584" cy="374650"/>
          </a:xfrm>
          <a:prstGeom prst="rect">
            <a:avLst/>
          </a:prstGeom>
        </p:spPr>
        <p:txBody>
          <a:bodyPr anchor="t" anchorCtr="0"/>
          <a:lstStyle>
            <a:lvl1pPr marL="0" marR="0" indent="0" algn="ctr" defTabSz="685797" rtl="0" eaLnBrk="1" fontAlgn="auto" latinLnBrk="0" hangingPunct="1">
              <a:lnSpc>
                <a:spcPct val="100000"/>
              </a:lnSpc>
              <a:spcBef>
                <a:spcPts val="0"/>
              </a:spcBef>
              <a:spcAft>
                <a:spcPts val="0"/>
              </a:spcAft>
              <a:buClrTx/>
              <a:buSzTx/>
              <a:buFontTx/>
              <a:buNone/>
              <a:tabLst/>
              <a:defRPr sz="1600"/>
            </a:lvl1pPr>
          </a:lstStyle>
          <a:p>
            <a:pPr marL="0" marR="0" lvl="0" indent="0" algn="ctr" defTabSz="685797"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chemeClr val="bg1"/>
                </a:solidFill>
                <a:effectLst/>
                <a:uLnTx/>
                <a:uFillTx/>
                <a:latin typeface="Arial" charset="0"/>
                <a:ea typeface="Arial" charset="0"/>
                <a:cs typeface="Arial" charset="0"/>
              </a:rPr>
              <a:t>Muokkaa tekstin perustyylejä napsauttamalla</a:t>
            </a:r>
          </a:p>
        </p:txBody>
      </p:sp>
      <p:cxnSp>
        <p:nvCxnSpPr>
          <p:cNvPr id="17" name="Straight Connector 16"/>
          <p:cNvCxnSpPr/>
          <p:nvPr userDrawn="1"/>
        </p:nvCxnSpPr>
        <p:spPr>
          <a:xfrm>
            <a:off x="718278" y="4443750"/>
            <a:ext cx="7668000"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7468C461-EB4C-A446-B286-09E63108C3CE}"/>
              </a:ext>
            </a:extLst>
          </p:cNvPr>
          <p:cNvSpPr/>
          <p:nvPr userDrawn="1"/>
        </p:nvSpPr>
        <p:spPr>
          <a:xfrm>
            <a:off x="-3" y="-2838"/>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sp>
        <p:nvSpPr>
          <p:cNvPr id="25" name="Rectangle 7">
            <a:extLst>
              <a:ext uri="{FF2B5EF4-FFF2-40B4-BE49-F238E27FC236}">
                <a16:creationId xmlns:a16="http://schemas.microsoft.com/office/drawing/2014/main" id="{175688DE-FFF6-C14E-9C48-F1C4F6C502CC}"/>
              </a:ext>
            </a:extLst>
          </p:cNvPr>
          <p:cNvSpPr/>
          <p:nvPr userDrawn="1"/>
        </p:nvSpPr>
        <p:spPr>
          <a:xfrm>
            <a:off x="-3" y="18594"/>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3" name="Picture 5">
            <a:extLst>
              <a:ext uri="{FF2B5EF4-FFF2-40B4-BE49-F238E27FC236}">
                <a16:creationId xmlns:a16="http://schemas.microsoft.com/office/drawing/2014/main" id="{CF662954-F972-3D4B-AC1C-F2733B5DF3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8" name="Content Placeholder 2"/>
          <p:cNvSpPr>
            <a:spLocks noGrp="1"/>
          </p:cNvSpPr>
          <p:nvPr>
            <p:ph idx="14"/>
          </p:nvPr>
        </p:nvSpPr>
        <p:spPr>
          <a:xfrm>
            <a:off x="1685324" y="987574"/>
            <a:ext cx="3822332" cy="3531266"/>
          </a:xfrm>
        </p:spPr>
        <p:txBody>
          <a:bodyPr>
            <a:normAutofit/>
          </a:bodyPr>
          <a:lstStyle>
            <a:lvl1pPr marL="0" indent="0">
              <a:lnSpc>
                <a:spcPct val="100000"/>
              </a:lnSpc>
              <a:buNone/>
              <a:defRPr sz="1500">
                <a:latin typeface="Georgia" charset="0"/>
                <a:ea typeface="Georgia" charset="0"/>
                <a:cs typeface="Georgia" charset="0"/>
              </a:defRPr>
            </a:lvl1pPr>
            <a:lvl2pPr>
              <a:lnSpc>
                <a:spcPct val="100000"/>
              </a:lnSpc>
              <a:defRPr sz="1200">
                <a:latin typeface="Georgia" charset="0"/>
                <a:ea typeface="Georgia" charset="0"/>
                <a:cs typeface="Georgia" charset="0"/>
              </a:defRPr>
            </a:lvl2pPr>
            <a:lvl3pPr>
              <a:lnSpc>
                <a:spcPct val="100000"/>
              </a:lnSpc>
              <a:defRPr sz="1100">
                <a:latin typeface="Georgia" charset="0"/>
                <a:ea typeface="Georgia" charset="0"/>
                <a:cs typeface="Georgia" charset="0"/>
              </a:defRPr>
            </a:lvl3pPr>
            <a:lvl4pPr>
              <a:lnSpc>
                <a:spcPct val="100000"/>
              </a:lnSpc>
              <a:defRPr sz="1050">
                <a:latin typeface="Georgia" charset="0"/>
                <a:ea typeface="Georgia" charset="0"/>
                <a:cs typeface="Georgia" charset="0"/>
              </a:defRPr>
            </a:lvl4pPr>
            <a:lvl5pPr>
              <a:lnSpc>
                <a:spcPct val="100000"/>
              </a:lnSpc>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9" name="Straight Connector 8"/>
          <p:cNvCxnSpPr/>
          <p:nvPr userDrawn="1"/>
        </p:nvCxnSpPr>
        <p:spPr>
          <a:xfrm>
            <a:off x="5652120" y="558350"/>
            <a:ext cx="0" cy="39604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8D8CFE1-C3C7-5740-8333-D05F5739894B}"/>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15" name="Straight Connector 14">
            <a:extLst>
              <a:ext uri="{FF2B5EF4-FFF2-40B4-BE49-F238E27FC236}">
                <a16:creationId xmlns:a16="http://schemas.microsoft.com/office/drawing/2014/main" id="{04ED38ED-E645-3E4F-A28E-633032D6192D}"/>
              </a:ext>
            </a:extLst>
          </p:cNvPr>
          <p:cNvCxnSpPr>
            <a:cxnSpLocks/>
          </p:cNvCxnSpPr>
          <p:nvPr userDrawn="1"/>
        </p:nvCxnSpPr>
        <p:spPr>
          <a:xfrm flipH="1">
            <a:off x="1685325" y="915566"/>
            <a:ext cx="382233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2A02E44-E4C6-DF44-AE69-F4922A900A49}"/>
              </a:ext>
            </a:extLst>
          </p:cNvPr>
          <p:cNvSpPr>
            <a:spLocks noGrp="1"/>
          </p:cNvSpPr>
          <p:nvPr>
            <p:ph type="title"/>
          </p:nvPr>
        </p:nvSpPr>
        <p:spPr>
          <a:xfrm>
            <a:off x="1685324" y="558350"/>
            <a:ext cx="3822322" cy="357212"/>
          </a:xfrm>
        </p:spPr>
        <p:txBody>
          <a:bodyPr anchor="t">
            <a:noAutofit/>
          </a:bodyPr>
          <a:lstStyle>
            <a:lvl1pPr>
              <a:defRPr sz="1800"/>
            </a:lvl1pPr>
          </a:lstStyle>
          <a:p>
            <a:r>
              <a:rPr lang="fi-FI"/>
              <a:t>Muokkaa perustyylejä naps.</a:t>
            </a:r>
            <a:endParaRPr lang="en-US"/>
          </a:p>
        </p:txBody>
      </p:sp>
      <p:sp>
        <p:nvSpPr>
          <p:cNvPr id="16" name="Content Placeholder 2">
            <a:extLst>
              <a:ext uri="{FF2B5EF4-FFF2-40B4-BE49-F238E27FC236}">
                <a16:creationId xmlns:a16="http://schemas.microsoft.com/office/drawing/2014/main" id="{B8059BDD-821B-F24E-921B-D23B9D12EB70}"/>
              </a:ext>
            </a:extLst>
          </p:cNvPr>
          <p:cNvSpPr>
            <a:spLocks noGrp="1"/>
          </p:cNvSpPr>
          <p:nvPr>
            <p:ph idx="15" hasCustomPrompt="1"/>
          </p:nvPr>
        </p:nvSpPr>
        <p:spPr>
          <a:xfrm>
            <a:off x="6821769" y="558350"/>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18" name="Content Placeholder 2">
            <a:extLst>
              <a:ext uri="{FF2B5EF4-FFF2-40B4-BE49-F238E27FC236}">
                <a16:creationId xmlns:a16="http://schemas.microsoft.com/office/drawing/2014/main" id="{34E4FF93-C0EC-9544-B349-7B6115EFBBD0}"/>
              </a:ext>
            </a:extLst>
          </p:cNvPr>
          <p:cNvSpPr>
            <a:spLocks noGrp="1"/>
          </p:cNvSpPr>
          <p:nvPr>
            <p:ph idx="16" hasCustomPrompt="1"/>
          </p:nvPr>
        </p:nvSpPr>
        <p:spPr>
          <a:xfrm>
            <a:off x="5796583" y="1721406"/>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19" name="Content Placeholder 2">
            <a:extLst>
              <a:ext uri="{FF2B5EF4-FFF2-40B4-BE49-F238E27FC236}">
                <a16:creationId xmlns:a16="http://schemas.microsoft.com/office/drawing/2014/main" id="{69A2CF4F-F236-C74C-96B5-136060C59669}"/>
              </a:ext>
            </a:extLst>
          </p:cNvPr>
          <p:cNvSpPr>
            <a:spLocks noGrp="1"/>
          </p:cNvSpPr>
          <p:nvPr>
            <p:ph idx="17" hasCustomPrompt="1"/>
          </p:nvPr>
        </p:nvSpPr>
        <p:spPr>
          <a:xfrm>
            <a:off x="7850927" y="559789"/>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20" name="Content Placeholder 2">
            <a:extLst>
              <a:ext uri="{FF2B5EF4-FFF2-40B4-BE49-F238E27FC236}">
                <a16:creationId xmlns:a16="http://schemas.microsoft.com/office/drawing/2014/main" id="{5E893999-227B-5946-9992-F7E39491EDAD}"/>
              </a:ext>
            </a:extLst>
          </p:cNvPr>
          <p:cNvSpPr>
            <a:spLocks noGrp="1"/>
          </p:cNvSpPr>
          <p:nvPr>
            <p:ph idx="18" hasCustomPrompt="1"/>
          </p:nvPr>
        </p:nvSpPr>
        <p:spPr>
          <a:xfrm>
            <a:off x="6823728" y="1728312"/>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21" name="Content Placeholder 2">
            <a:extLst>
              <a:ext uri="{FF2B5EF4-FFF2-40B4-BE49-F238E27FC236}">
                <a16:creationId xmlns:a16="http://schemas.microsoft.com/office/drawing/2014/main" id="{65E86E4B-743A-2948-B172-1BA91794DA00}"/>
              </a:ext>
            </a:extLst>
          </p:cNvPr>
          <p:cNvSpPr>
            <a:spLocks noGrp="1"/>
          </p:cNvSpPr>
          <p:nvPr>
            <p:ph idx="19" hasCustomPrompt="1"/>
          </p:nvPr>
        </p:nvSpPr>
        <p:spPr>
          <a:xfrm>
            <a:off x="7855784" y="1728312"/>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22" name="Content Placeholder 2">
            <a:extLst>
              <a:ext uri="{FF2B5EF4-FFF2-40B4-BE49-F238E27FC236}">
                <a16:creationId xmlns:a16="http://schemas.microsoft.com/office/drawing/2014/main" id="{36B17F6D-B83C-CE4B-9110-CCBA1555E080}"/>
              </a:ext>
            </a:extLst>
          </p:cNvPr>
          <p:cNvSpPr>
            <a:spLocks noGrp="1"/>
          </p:cNvSpPr>
          <p:nvPr>
            <p:ph idx="20" hasCustomPrompt="1"/>
          </p:nvPr>
        </p:nvSpPr>
        <p:spPr>
          <a:xfrm>
            <a:off x="5794624" y="2864469"/>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23" name="Content Placeholder 2">
            <a:extLst>
              <a:ext uri="{FF2B5EF4-FFF2-40B4-BE49-F238E27FC236}">
                <a16:creationId xmlns:a16="http://schemas.microsoft.com/office/drawing/2014/main" id="{263B4B63-76E8-764E-9B89-F56D367450BC}"/>
              </a:ext>
            </a:extLst>
          </p:cNvPr>
          <p:cNvSpPr>
            <a:spLocks noGrp="1"/>
          </p:cNvSpPr>
          <p:nvPr>
            <p:ph idx="21" hasCustomPrompt="1"/>
          </p:nvPr>
        </p:nvSpPr>
        <p:spPr>
          <a:xfrm>
            <a:off x="6821769" y="2871375"/>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
        <p:nvSpPr>
          <p:cNvPr id="24" name="Content Placeholder 2">
            <a:extLst>
              <a:ext uri="{FF2B5EF4-FFF2-40B4-BE49-F238E27FC236}">
                <a16:creationId xmlns:a16="http://schemas.microsoft.com/office/drawing/2014/main" id="{DE7DC1DC-17D6-B947-9076-DBD875932E55}"/>
              </a:ext>
            </a:extLst>
          </p:cNvPr>
          <p:cNvSpPr>
            <a:spLocks noGrp="1"/>
          </p:cNvSpPr>
          <p:nvPr>
            <p:ph idx="22" hasCustomPrompt="1"/>
          </p:nvPr>
        </p:nvSpPr>
        <p:spPr>
          <a:xfrm>
            <a:off x="5794624" y="558350"/>
            <a:ext cx="863633" cy="10052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a:t>
            </a:r>
          </a:p>
        </p:txBody>
      </p:sp>
    </p:spTree>
    <p:extLst>
      <p:ext uri="{BB962C8B-B14F-4D97-AF65-F5344CB8AC3E}">
        <p14:creationId xmlns:p14="http://schemas.microsoft.com/office/powerpoint/2010/main" val="316319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709B1E3-D933-714D-815D-3857216844B6}"/>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4" name="Picture 5">
            <a:extLst>
              <a:ext uri="{FF2B5EF4-FFF2-40B4-BE49-F238E27FC236}">
                <a16:creationId xmlns:a16="http://schemas.microsoft.com/office/drawing/2014/main" id="{276A5536-9714-D246-A203-63C9B65148F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21" name="Title 1"/>
          <p:cNvSpPr>
            <a:spLocks noGrp="1"/>
          </p:cNvSpPr>
          <p:nvPr>
            <p:ph type="title"/>
          </p:nvPr>
        </p:nvSpPr>
        <p:spPr>
          <a:xfrm>
            <a:off x="6525323" y="558352"/>
            <a:ext cx="1503060" cy="480840"/>
          </a:xfrm>
        </p:spPr>
        <p:txBody>
          <a:bodyPr anchor="t">
            <a:noAutofit/>
          </a:bodyPr>
          <a:lstStyle>
            <a:lvl1pPr marL="0" marR="0" indent="0" algn="l" defTabSz="685797" rtl="0" eaLnBrk="1" fontAlgn="auto" latinLnBrk="0" hangingPunct="1">
              <a:lnSpc>
                <a:spcPct val="90000"/>
              </a:lnSpc>
              <a:spcBef>
                <a:spcPct val="0"/>
              </a:spcBef>
              <a:spcAft>
                <a:spcPts val="0"/>
              </a:spcAft>
              <a:buClrTx/>
              <a:buSzTx/>
              <a:buFontTx/>
              <a:buNone/>
              <a:tabLst/>
              <a:defRPr lang="en-US" sz="1000" b="1" smtClean="0">
                <a:effectLst/>
              </a:defRPr>
            </a:lvl1pPr>
          </a:lstStyle>
          <a:p>
            <a:endParaRPr lang="en-US"/>
          </a:p>
        </p:txBody>
      </p:sp>
      <p:sp>
        <p:nvSpPr>
          <p:cNvPr id="22" name="Content Placeholder 2"/>
          <p:cNvSpPr>
            <a:spLocks noGrp="1"/>
          </p:cNvSpPr>
          <p:nvPr>
            <p:ph idx="13"/>
          </p:nvPr>
        </p:nvSpPr>
        <p:spPr>
          <a:xfrm>
            <a:off x="6525323" y="1368005"/>
            <a:ext cx="1503060" cy="3150832"/>
          </a:xfrm>
        </p:spPr>
        <p:txBody>
          <a:bodyPr>
            <a:normAutofit/>
          </a:bodyPr>
          <a:lstStyle>
            <a:lvl1pPr marL="136525" indent="-131763">
              <a:buFont typeface="Arial" charset="0"/>
              <a:buChar char="•"/>
              <a:tabLst/>
              <a:defRPr sz="1100">
                <a:latin typeface="Georgia" charset="0"/>
                <a:ea typeface="Georgia" charset="0"/>
                <a:cs typeface="Georgia" charset="0"/>
              </a:defRPr>
            </a:lvl1pPr>
            <a:lvl2pPr marL="136525" indent="-131763">
              <a:tabLst/>
              <a:defRPr sz="1000">
                <a:latin typeface="Georgia" charset="0"/>
                <a:ea typeface="Georgia" charset="0"/>
                <a:cs typeface="Georgia" charset="0"/>
              </a:defRPr>
            </a:lvl2pPr>
            <a:lvl3pPr>
              <a:defRPr sz="900"/>
            </a:lvl3pPr>
            <a:lvl4pPr>
              <a:defRPr sz="800"/>
            </a:lvl4pPr>
            <a:lvl5pPr>
              <a:defRPr sz="800"/>
            </a:lvl5pPr>
          </a:lstStyle>
          <a:p>
            <a:pPr lvl="0"/>
            <a:r>
              <a:rPr lang="en-US"/>
              <a:t>Click to edit Master text styles</a:t>
            </a:r>
          </a:p>
          <a:p>
            <a:pPr lvl="1"/>
            <a:r>
              <a:rPr lang="en-US"/>
              <a:t>Second level</a:t>
            </a:r>
          </a:p>
        </p:txBody>
      </p:sp>
      <p:cxnSp>
        <p:nvCxnSpPr>
          <p:cNvPr id="23" name="Straight Connector 4"/>
          <p:cNvCxnSpPr>
            <a:cxnSpLocks/>
          </p:cNvCxnSpPr>
          <p:nvPr userDrawn="1"/>
        </p:nvCxnSpPr>
        <p:spPr>
          <a:xfrm flipH="1">
            <a:off x="6525325" y="1203598"/>
            <a:ext cx="151216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a:spLocks noGrp="1"/>
          </p:cNvSpPr>
          <p:nvPr>
            <p:ph idx="14"/>
          </p:nvPr>
        </p:nvSpPr>
        <p:spPr>
          <a:xfrm>
            <a:off x="1547663" y="558353"/>
            <a:ext cx="4752526" cy="396048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8"/>
          <p:cNvCxnSpPr/>
          <p:nvPr userDrawn="1"/>
        </p:nvCxnSpPr>
        <p:spPr>
          <a:xfrm>
            <a:off x="6444208"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A422C8AC-F8A9-2B4F-A53C-E0987F40FBC1}"/>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18C1C99-5BB3-6A46-ACC2-3ADA93E2E3DA}"/>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2"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4" name="Slide Number Placeholder 5">
            <a:extLst>
              <a:ext uri="{FF2B5EF4-FFF2-40B4-BE49-F238E27FC236}">
                <a16:creationId xmlns:a16="http://schemas.microsoft.com/office/drawing/2014/main" id="{459CF1E7-9A4E-594D-86FD-F833D307C46F}"/>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9B59BCB8-1273-524D-BFB7-13D2640C17C1}"/>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7" name="Picture 5">
            <a:extLst>
              <a:ext uri="{FF2B5EF4-FFF2-40B4-BE49-F238E27FC236}">
                <a16:creationId xmlns:a16="http://schemas.microsoft.com/office/drawing/2014/main" id="{66015200-0DB2-AF41-A948-BA1E3ABC7A2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1" name="Title 1"/>
          <p:cNvSpPr>
            <a:spLocks noGrp="1"/>
          </p:cNvSpPr>
          <p:nvPr>
            <p:ph type="title"/>
          </p:nvPr>
        </p:nvSpPr>
        <p:spPr>
          <a:xfrm>
            <a:off x="1692400" y="1222370"/>
            <a:ext cx="6480000" cy="576844"/>
          </a:xfrm>
        </p:spPr>
        <p:txBody>
          <a:bodyPr>
            <a:normAutofit/>
          </a:bodyPr>
          <a:lstStyle>
            <a:lvl1pPr algn="ctr">
              <a:defRPr sz="3000"/>
            </a:lvl1pPr>
          </a:lstStyle>
          <a:p>
            <a:r>
              <a:rPr lang="fi-FI"/>
              <a:t>Muokkaa perustyylejä naps.</a:t>
            </a:r>
            <a:endParaRPr lang="en-US"/>
          </a:p>
        </p:txBody>
      </p:sp>
      <p:cxnSp>
        <p:nvCxnSpPr>
          <p:cNvPr id="13" name="Straight Connector 12"/>
          <p:cNvCxnSpPr/>
          <p:nvPr userDrawn="1"/>
        </p:nvCxnSpPr>
        <p:spPr>
          <a:xfrm>
            <a:off x="1692400" y="4515966"/>
            <a:ext cx="6480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idx="1" hasCustomPrompt="1"/>
          </p:nvPr>
        </p:nvSpPr>
        <p:spPr>
          <a:xfrm>
            <a:off x="1692400" y="2334770"/>
            <a:ext cx="6480000" cy="1610213"/>
          </a:xfrm>
          <a:prstGeom prst="rect">
            <a:avLst/>
          </a:prstGeom>
        </p:spPr>
        <p:txBody>
          <a:bodyPr vert="horz" lIns="91440" tIns="45720" rIns="91440" bIns="45720" rtlCol="0" anchor="ctr">
            <a:normAutofit/>
          </a:bodyPr>
          <a:lstStyle>
            <a:lvl1pPr algn="ctr">
              <a:defRPr sz="1800">
                <a:latin typeface="Georgia" charset="0"/>
                <a:ea typeface="Georgia" charset="0"/>
                <a:cs typeface="Georgia" charset="0"/>
              </a:defRPr>
            </a:lvl1pPr>
          </a:lstStyle>
          <a:p>
            <a:pPr lvl="0"/>
            <a:r>
              <a:rPr lang="en-US"/>
              <a:t>Click to edit Master text styles</a:t>
            </a:r>
          </a:p>
        </p:txBody>
      </p:sp>
      <p:sp>
        <p:nvSpPr>
          <p:cNvPr id="14" name="Text Placeholder 2"/>
          <p:cNvSpPr>
            <a:spLocks noGrp="1"/>
          </p:cNvSpPr>
          <p:nvPr>
            <p:ph type="body" sz="quarter" idx="10"/>
          </p:nvPr>
        </p:nvSpPr>
        <p:spPr>
          <a:xfrm>
            <a:off x="3707904" y="4615730"/>
            <a:ext cx="2451100" cy="374650"/>
          </a:xfrm>
        </p:spPr>
        <p:txBody>
          <a:bodyPr/>
          <a:lstStyle>
            <a:lvl1pPr marL="0" marR="0" indent="0" algn="ctr" defTabSz="685797" rtl="0" eaLnBrk="1" fontAlgn="auto" latinLnBrk="0" hangingPunct="1">
              <a:lnSpc>
                <a:spcPct val="100000"/>
              </a:lnSpc>
              <a:spcBef>
                <a:spcPts val="0"/>
              </a:spcBef>
              <a:spcAft>
                <a:spcPts val="0"/>
              </a:spcAft>
              <a:buClrTx/>
              <a:buSzTx/>
              <a:buFontTx/>
              <a:buNone/>
              <a:tabLst/>
              <a:defRPr sz="1600">
                <a:solidFill>
                  <a:schemeClr val="bg2"/>
                </a:solidFill>
              </a:defRPr>
            </a:lvl1pPr>
          </a:lstStyle>
          <a:p>
            <a:pPr marL="0" marR="0" lvl="0" indent="0" algn="ctr" defTabSz="685797"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chemeClr val="bg1"/>
                </a:solidFill>
                <a:effectLst/>
                <a:uLnTx/>
                <a:uFillTx/>
                <a:latin typeface="Arial" charset="0"/>
                <a:ea typeface="Arial" charset="0"/>
                <a:cs typeface="Arial" charset="0"/>
              </a:rPr>
              <a:t>Muokkaa tekstin perustyylejä napsauttamalla</a:t>
            </a:r>
          </a:p>
        </p:txBody>
      </p:sp>
      <p:sp>
        <p:nvSpPr>
          <p:cNvPr id="10" name="Slide Number Placeholder 5">
            <a:extLst>
              <a:ext uri="{FF2B5EF4-FFF2-40B4-BE49-F238E27FC236}">
                <a16:creationId xmlns:a16="http://schemas.microsoft.com/office/drawing/2014/main" id="{E6454BBF-A2FA-7C49-9F28-49A2DBFF3AE3}"/>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89E75AD-1752-E641-B7D5-62C3C433DACA}"/>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sp>
        <p:nvSpPr>
          <p:cNvPr id="11" name="Title 1"/>
          <p:cNvSpPr>
            <a:spLocks noGrp="1"/>
          </p:cNvSpPr>
          <p:nvPr>
            <p:ph type="title" hasCustomPrompt="1"/>
          </p:nvPr>
        </p:nvSpPr>
        <p:spPr>
          <a:xfrm>
            <a:off x="848308" y="3507855"/>
            <a:ext cx="7707440" cy="725052"/>
          </a:xfrm>
        </p:spPr>
        <p:txBody>
          <a:bodyPr anchor="b" anchorCtr="0">
            <a:normAutofit/>
          </a:bodyPr>
          <a:lstStyle>
            <a:lvl1pPr algn="ctr">
              <a:defRPr sz="3000"/>
            </a:lvl1pPr>
          </a:lstStyle>
          <a:p>
            <a:r>
              <a:rPr lang="fi-FI"/>
              <a:t>Muokkaa perustyylejä naps.</a:t>
            </a:r>
            <a:endParaRPr lang="en-US"/>
          </a:p>
        </p:txBody>
      </p:sp>
      <p:sp>
        <p:nvSpPr>
          <p:cNvPr id="3" name="Text Placeholder 2"/>
          <p:cNvSpPr>
            <a:spLocks noGrp="1"/>
          </p:cNvSpPr>
          <p:nvPr>
            <p:ph type="body" sz="quarter" idx="10"/>
          </p:nvPr>
        </p:nvSpPr>
        <p:spPr>
          <a:xfrm>
            <a:off x="2555778" y="4587975"/>
            <a:ext cx="3600399" cy="374650"/>
          </a:xfrm>
        </p:spPr>
        <p:txBody>
          <a:bodyPr/>
          <a:lstStyle>
            <a:lvl1pPr marL="0" marR="0" indent="0" algn="ctr" defTabSz="685797" rtl="0" eaLnBrk="1" fontAlgn="auto" latinLnBrk="0" hangingPunct="1">
              <a:lnSpc>
                <a:spcPct val="100000"/>
              </a:lnSpc>
              <a:spcBef>
                <a:spcPts val="0"/>
              </a:spcBef>
              <a:spcAft>
                <a:spcPts val="0"/>
              </a:spcAft>
              <a:buClrTx/>
              <a:buSzTx/>
              <a:buFontTx/>
              <a:buNone/>
              <a:tabLst/>
              <a:defRPr sz="1600"/>
            </a:lvl1pPr>
          </a:lstStyle>
          <a:p>
            <a:pPr marL="0" marR="0" lvl="0" indent="0" algn="ctr" defTabSz="685797"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chemeClr val="bg1"/>
                </a:solidFill>
                <a:effectLst/>
                <a:uLnTx/>
                <a:uFillTx/>
                <a:latin typeface="Arial" charset="0"/>
                <a:ea typeface="Arial" charset="0"/>
                <a:cs typeface="Arial" charset="0"/>
              </a:rPr>
              <a:t>Muokkaa tekstin perustyylejä napsauttamalla</a:t>
            </a:r>
          </a:p>
        </p:txBody>
      </p:sp>
      <p:pic>
        <p:nvPicPr>
          <p:cNvPr id="10"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3" name="Slide Number Placeholder 5">
            <a:extLst>
              <a:ext uri="{FF2B5EF4-FFF2-40B4-BE49-F238E27FC236}">
                <a16:creationId xmlns:a16="http://schemas.microsoft.com/office/drawing/2014/main" id="{460C0E10-BC87-E94B-ABE2-535431D1ED14}"/>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tsikkodia">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89E75AD-1752-E641-B7D5-62C3C433DACA}"/>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sp>
        <p:nvSpPr>
          <p:cNvPr id="11" name="Title 1"/>
          <p:cNvSpPr>
            <a:spLocks noGrp="1"/>
          </p:cNvSpPr>
          <p:nvPr>
            <p:ph type="title" hasCustomPrompt="1"/>
          </p:nvPr>
        </p:nvSpPr>
        <p:spPr>
          <a:xfrm>
            <a:off x="718280" y="2235043"/>
            <a:ext cx="7707440" cy="569914"/>
          </a:xfrm>
        </p:spPr>
        <p:txBody>
          <a:bodyPr anchor="b" anchorCtr="0">
            <a:normAutofit/>
          </a:bodyPr>
          <a:lstStyle>
            <a:lvl1pPr algn="ctr">
              <a:defRPr sz="3000"/>
            </a:lvl1pPr>
          </a:lstStyle>
          <a:p>
            <a:r>
              <a:rPr lang="fi-FI"/>
              <a:t>Muokkaa perustyylejä naps.</a:t>
            </a:r>
            <a:endParaRPr lang="en-US"/>
          </a:p>
        </p:txBody>
      </p:sp>
      <p:pic>
        <p:nvPicPr>
          <p:cNvPr id="10"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3" name="Slide Number Placeholder 5">
            <a:extLst>
              <a:ext uri="{FF2B5EF4-FFF2-40B4-BE49-F238E27FC236}">
                <a16:creationId xmlns:a16="http://schemas.microsoft.com/office/drawing/2014/main" id="{460C0E10-BC87-E94B-ABE2-535431D1ED14}"/>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2871755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108000" y="108000"/>
            <a:ext cx="8928000" cy="4928400"/>
          </a:xfrm>
          <a:prstGeom prst="rect">
            <a:avLst/>
          </a:prstGeom>
        </p:spPr>
        <p:txBody>
          <a:bodyPr/>
          <a:lstStyle/>
          <a:p>
            <a:r>
              <a:rPr lang="fi-FI" dirty="0"/>
              <a:t>Vedä kuva paikkamerkkiin tai lisää napsauttamalla kuvaketta</a:t>
            </a:r>
            <a:endParaRPr lang="en-US" dirty="0"/>
          </a:p>
        </p:txBody>
      </p:sp>
      <p:sp>
        <p:nvSpPr>
          <p:cNvPr id="15" name="Title 1"/>
          <p:cNvSpPr>
            <a:spLocks noGrp="1"/>
          </p:cNvSpPr>
          <p:nvPr>
            <p:ph type="title" hasCustomPrompt="1"/>
          </p:nvPr>
        </p:nvSpPr>
        <p:spPr>
          <a:xfrm>
            <a:off x="718278" y="3298445"/>
            <a:ext cx="7668000" cy="709666"/>
          </a:xfrm>
          <a:prstGeom prst="rect">
            <a:avLst/>
          </a:prstGeom>
        </p:spPr>
        <p:txBody>
          <a:bodyPr anchor="b" anchorCtr="0">
            <a:noAutofit/>
          </a:bodyPr>
          <a:lstStyle>
            <a:lvl1pPr algn="ctr">
              <a:defRPr sz="3600"/>
            </a:lvl1pPr>
          </a:lstStyle>
          <a:p>
            <a:r>
              <a:rPr lang="fi-FI"/>
              <a:t>Muokkaa perustyylejä naps.</a:t>
            </a:r>
            <a:endParaRPr lang="en-US"/>
          </a:p>
        </p:txBody>
      </p:sp>
      <p:sp>
        <p:nvSpPr>
          <p:cNvPr id="12" name="Text Placeholder 2"/>
          <p:cNvSpPr>
            <a:spLocks noGrp="1"/>
          </p:cNvSpPr>
          <p:nvPr>
            <p:ph type="body" sz="quarter" idx="10"/>
          </p:nvPr>
        </p:nvSpPr>
        <p:spPr>
          <a:xfrm>
            <a:off x="2267744" y="4587750"/>
            <a:ext cx="5256584" cy="374650"/>
          </a:xfrm>
          <a:prstGeom prst="rect">
            <a:avLst/>
          </a:prstGeom>
        </p:spPr>
        <p:txBody>
          <a:bodyPr anchor="t" anchorCtr="0"/>
          <a:lstStyle>
            <a:lvl1pPr marL="0" marR="0" indent="0" algn="ctr" defTabSz="685797" rtl="0" eaLnBrk="1" fontAlgn="auto" latinLnBrk="0" hangingPunct="1">
              <a:lnSpc>
                <a:spcPct val="100000"/>
              </a:lnSpc>
              <a:spcBef>
                <a:spcPts val="0"/>
              </a:spcBef>
              <a:spcAft>
                <a:spcPts val="0"/>
              </a:spcAft>
              <a:buClrTx/>
              <a:buSzTx/>
              <a:buFontTx/>
              <a:buNone/>
              <a:tabLst/>
              <a:defRPr sz="1600"/>
            </a:lvl1pPr>
          </a:lstStyle>
          <a:p>
            <a:pPr marL="0" marR="0" lvl="0" indent="0" algn="ctr" defTabSz="685797"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chemeClr val="bg1"/>
                </a:solidFill>
                <a:effectLst/>
                <a:uLnTx/>
                <a:uFillTx/>
                <a:latin typeface="Arial" charset="0"/>
                <a:ea typeface="Arial" charset="0"/>
                <a:cs typeface="Arial" charset="0"/>
              </a:rPr>
              <a:t>Muokkaa tekstin perustyylejä napsauttamalla</a:t>
            </a:r>
          </a:p>
        </p:txBody>
      </p:sp>
      <p:cxnSp>
        <p:nvCxnSpPr>
          <p:cNvPr id="17" name="Straight Connector 16"/>
          <p:cNvCxnSpPr/>
          <p:nvPr userDrawn="1"/>
        </p:nvCxnSpPr>
        <p:spPr>
          <a:xfrm>
            <a:off x="718278" y="4443750"/>
            <a:ext cx="7668000" cy="0"/>
          </a:xfrm>
          <a:prstGeom prst="line">
            <a:avLst/>
          </a:prstGeom>
          <a:ln w="9525"/>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Tree>
    <p:extLst>
      <p:ext uri="{BB962C8B-B14F-4D97-AF65-F5344CB8AC3E}">
        <p14:creationId xmlns:p14="http://schemas.microsoft.com/office/powerpoint/2010/main" val="2066331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108000" y="108000"/>
            <a:ext cx="8928000" cy="4928400"/>
          </a:xfrm>
          <a:prstGeom prst="rect">
            <a:avLst/>
          </a:prstGeom>
        </p:spPr>
        <p:txBody>
          <a:bodyPr/>
          <a:lstStyle/>
          <a:p>
            <a:r>
              <a:rPr lang="fi-FI" dirty="0"/>
              <a:t>Vedä kuva paikkamerkkiin tai lisää napsauttamalla kuvaketta</a:t>
            </a:r>
            <a:endParaRPr lang="en-US" dirty="0"/>
          </a:p>
        </p:txBody>
      </p:sp>
      <p:sp>
        <p:nvSpPr>
          <p:cNvPr id="15" name="Title 1"/>
          <p:cNvSpPr>
            <a:spLocks noGrp="1"/>
          </p:cNvSpPr>
          <p:nvPr>
            <p:ph type="title" hasCustomPrompt="1"/>
          </p:nvPr>
        </p:nvSpPr>
        <p:spPr>
          <a:xfrm>
            <a:off x="718278" y="3298445"/>
            <a:ext cx="7668000" cy="709666"/>
          </a:xfrm>
          <a:prstGeom prst="rect">
            <a:avLst/>
          </a:prstGeom>
        </p:spPr>
        <p:txBody>
          <a:bodyPr anchor="b" anchorCtr="0">
            <a:noAutofit/>
          </a:bodyPr>
          <a:lstStyle>
            <a:lvl1pPr algn="ctr">
              <a:defRPr sz="3600"/>
            </a:lvl1pPr>
          </a:lstStyle>
          <a:p>
            <a:r>
              <a:rPr lang="fi-FI"/>
              <a:t>Muokkaa perustyylejä naps.</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Tree>
    <p:extLst>
      <p:ext uri="{BB962C8B-B14F-4D97-AF65-F5344CB8AC3E}">
        <p14:creationId xmlns:p14="http://schemas.microsoft.com/office/powerpoint/2010/main" val="741163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1680" y="558350"/>
            <a:ext cx="6435696" cy="709666"/>
          </a:xfrm>
        </p:spPr>
        <p:txBody>
          <a:bodyPr/>
          <a:lstStyle/>
          <a:p>
            <a:r>
              <a:rPr lang="en-US"/>
              <a:t>Click to edit Master title</a:t>
            </a:r>
          </a:p>
        </p:txBody>
      </p:sp>
      <p:sp>
        <p:nvSpPr>
          <p:cNvPr id="3" name="Content Placeholder 2"/>
          <p:cNvSpPr>
            <a:spLocks noGrp="1"/>
          </p:cNvSpPr>
          <p:nvPr>
            <p:ph idx="1"/>
          </p:nvPr>
        </p:nvSpPr>
        <p:spPr>
          <a:xfrm>
            <a:off x="1691682" y="1491633"/>
            <a:ext cx="6435697" cy="296708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9CE577-32F8-4047-87E8-999925B81A9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691680" y="558350"/>
            <a:ext cx="6480000" cy="709666"/>
          </a:xfrm>
        </p:spPr>
        <p:txBody>
          <a:bodyPr anchor="t"/>
          <a:lstStyle/>
          <a:p>
            <a:r>
              <a:rPr lang="en-US"/>
              <a:t>Click to edit Master title</a:t>
            </a:r>
          </a:p>
        </p:txBody>
      </p:sp>
      <p:sp>
        <p:nvSpPr>
          <p:cNvPr id="9" name="Content Placeholder 2"/>
          <p:cNvSpPr>
            <a:spLocks noGrp="1"/>
          </p:cNvSpPr>
          <p:nvPr>
            <p:ph idx="1"/>
          </p:nvPr>
        </p:nvSpPr>
        <p:spPr>
          <a:xfrm>
            <a:off x="1691682" y="1419641"/>
            <a:ext cx="3087769" cy="309919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5076058" y="1419641"/>
            <a:ext cx="3087769" cy="309919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flipH="1">
            <a:off x="1691680" y="1200734"/>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6018369-A894-6849-9E84-9C1293B6AB51}"/>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0FFA4BC0-A649-5E40-87E0-5FB4A2E77F3D}"/>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6" name="Picture 5">
            <a:extLst>
              <a:ext uri="{FF2B5EF4-FFF2-40B4-BE49-F238E27FC236}">
                <a16:creationId xmlns:a16="http://schemas.microsoft.com/office/drawing/2014/main" id="{609E5713-A83A-0843-8274-5CBFBE6235F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1" name="Title 1"/>
          <p:cNvSpPr>
            <a:spLocks noGrp="1"/>
          </p:cNvSpPr>
          <p:nvPr>
            <p:ph type="title"/>
          </p:nvPr>
        </p:nvSpPr>
        <p:spPr>
          <a:xfrm>
            <a:off x="1692400" y="555526"/>
            <a:ext cx="6480000" cy="709200"/>
          </a:xfrm>
        </p:spPr>
        <p:txBody>
          <a:bodyPr>
            <a:normAutofit/>
          </a:bodyPr>
          <a:lstStyle>
            <a:lvl1pPr algn="ctr">
              <a:defRPr sz="3000"/>
            </a:lvl1pPr>
          </a:lstStyle>
          <a:p>
            <a:r>
              <a:rPr lang="fi-FI"/>
              <a:t>Muokkaa perustyylejä naps.</a:t>
            </a:r>
            <a:endParaRPr lang="en-US"/>
          </a:p>
        </p:txBody>
      </p:sp>
      <p:cxnSp>
        <p:nvCxnSpPr>
          <p:cNvPr id="13" name="Straight Connector 12"/>
          <p:cNvCxnSpPr/>
          <p:nvPr userDrawn="1"/>
        </p:nvCxnSpPr>
        <p:spPr>
          <a:xfrm>
            <a:off x="1692400" y="1347614"/>
            <a:ext cx="6480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1"/>
          </p:nvPr>
        </p:nvSpPr>
        <p:spPr>
          <a:xfrm>
            <a:off x="1692400" y="1587503"/>
            <a:ext cx="3133642" cy="2931337"/>
          </a:xfrm>
        </p:spPr>
        <p:txBody>
          <a:bodyPr tIns="0">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2" name="Content Placeholder 2"/>
          <p:cNvSpPr>
            <a:spLocks noGrp="1"/>
          </p:cNvSpPr>
          <p:nvPr>
            <p:ph idx="13"/>
          </p:nvPr>
        </p:nvSpPr>
        <p:spPr>
          <a:xfrm>
            <a:off x="5038758" y="1587503"/>
            <a:ext cx="3133642" cy="293133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4" name="Slide Number Placeholder 5"/>
          <p:cNvSpPr txBox="1">
            <a:spLocks/>
          </p:cNvSpPr>
          <p:nvPr userDrawn="1"/>
        </p:nvSpPr>
        <p:spPr>
          <a:xfrm>
            <a:off x="6768" y="4716135"/>
            <a:ext cx="519635" cy="273844"/>
          </a:xfrm>
          <a:prstGeom prst="rect">
            <a:avLst/>
          </a:prstGeom>
        </p:spPr>
        <p:txBody>
          <a:bodyPr vert="horz" lIns="91440" tIns="45720" rIns="91440" bIns="45720" rtlCol="0" anchor="ctr"/>
          <a:lstStyle>
            <a:defPPr>
              <a:defRPr lang="en-US"/>
            </a:defPPr>
            <a:lvl1pPr marL="0" algn="ctr" defTabSz="685800" rtl="0" eaLnBrk="1" latinLnBrk="0" hangingPunct="1">
              <a:defRPr sz="1100" b="1" i="0" kern="1200">
                <a:solidFill>
                  <a:schemeClr val="tx1"/>
                </a:solidFill>
                <a:latin typeface="Arial" charset="0"/>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B3F14FD-01A9-644F-977D-C402962FAC32}" type="slidenum">
              <a:rPr lang="en-US" sz="1100" smtClean="0"/>
              <a:pPr/>
              <a:t>‹#›</a:t>
            </a:fld>
            <a:endParaRPr lang="en-US" sz="1100" dirty="0"/>
          </a:p>
        </p:txBody>
      </p:sp>
      <p:sp>
        <p:nvSpPr>
          <p:cNvPr id="17" name="Slide Number Placeholder 5">
            <a:extLst>
              <a:ext uri="{FF2B5EF4-FFF2-40B4-BE49-F238E27FC236}">
                <a16:creationId xmlns:a16="http://schemas.microsoft.com/office/drawing/2014/main" id="{D8B53E4A-5A1A-A24A-9130-6014A84034DA}"/>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4259093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1680" y="558353"/>
            <a:ext cx="6480000" cy="334785"/>
          </a:xfrm>
        </p:spPr>
        <p:txBody>
          <a:bodyPr>
            <a:normAutofit/>
          </a:bodyPr>
          <a:lstStyle>
            <a:lvl1pPr>
              <a:defRPr sz="2000"/>
            </a:lvl1pPr>
          </a:lstStyle>
          <a:p>
            <a:r>
              <a:rPr lang="en-US"/>
              <a:t>Click to edit Master title style</a:t>
            </a:r>
          </a:p>
        </p:txBody>
      </p:sp>
      <p:sp>
        <p:nvSpPr>
          <p:cNvPr id="5" name="Content Placeholder 2"/>
          <p:cNvSpPr>
            <a:spLocks noGrp="1"/>
          </p:cNvSpPr>
          <p:nvPr>
            <p:ph idx="1"/>
          </p:nvPr>
        </p:nvSpPr>
        <p:spPr>
          <a:xfrm>
            <a:off x="1691680" y="1338743"/>
            <a:ext cx="6480000" cy="3119974"/>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a:cxnSpLocks/>
          </p:cNvCxnSpPr>
          <p:nvPr userDrawn="1"/>
        </p:nvCxnSpPr>
        <p:spPr>
          <a:xfrm flipH="1">
            <a:off x="1691680" y="1131590"/>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5754BA-CC29-2241-9C56-2F9C041184D7}"/>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680" y="558353"/>
            <a:ext cx="6435696" cy="334785"/>
          </a:xfrm>
        </p:spPr>
        <p:txBody>
          <a:bodyPr anchor="t">
            <a:normAutofit/>
          </a:bodyPr>
          <a:lstStyle>
            <a:lvl1pPr>
              <a:defRPr sz="2000"/>
            </a:lvl1pPr>
          </a:lstStyle>
          <a:p>
            <a:r>
              <a:rPr lang="en-US"/>
              <a:t>Click to edit Master title style</a:t>
            </a:r>
          </a:p>
        </p:txBody>
      </p:sp>
      <p:sp>
        <p:nvSpPr>
          <p:cNvPr id="5" name="Content Placeholder 2"/>
          <p:cNvSpPr>
            <a:spLocks noGrp="1"/>
          </p:cNvSpPr>
          <p:nvPr>
            <p:ph idx="1"/>
          </p:nvPr>
        </p:nvSpPr>
        <p:spPr>
          <a:xfrm>
            <a:off x="1691682" y="1131591"/>
            <a:ext cx="6435697" cy="3327126"/>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FD2AB86-3892-2346-A2C9-E1FC8C9C455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35832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680" y="558353"/>
            <a:ext cx="6435696" cy="334785"/>
          </a:xfrm>
        </p:spPr>
        <p:txBody>
          <a:bodyPr anchor="t">
            <a:normAutofit/>
          </a:bodyPr>
          <a:lstStyle>
            <a:lvl1pPr>
              <a:defRPr sz="2000"/>
            </a:lvl1pPr>
          </a:lstStyle>
          <a:p>
            <a:r>
              <a:rPr lang="en-US"/>
              <a:t>Click to edit Master title style</a:t>
            </a:r>
          </a:p>
        </p:txBody>
      </p:sp>
      <p:sp>
        <p:nvSpPr>
          <p:cNvPr id="5" name="Content Placeholder 2"/>
          <p:cNvSpPr>
            <a:spLocks noGrp="1"/>
          </p:cNvSpPr>
          <p:nvPr>
            <p:ph idx="1"/>
          </p:nvPr>
        </p:nvSpPr>
        <p:spPr>
          <a:xfrm>
            <a:off x="1691682" y="1131591"/>
            <a:ext cx="6435697" cy="3327126"/>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FD2AB86-3892-2346-A2C9-E1FC8C9C455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8" name="Straight Connector 7">
            <a:extLst>
              <a:ext uri="{FF2B5EF4-FFF2-40B4-BE49-F238E27FC236}">
                <a16:creationId xmlns:a16="http://schemas.microsoft.com/office/drawing/2014/main" id="{49F88240-8859-4847-A61F-31662B6CB950}"/>
              </a:ext>
            </a:extLst>
          </p:cNvPr>
          <p:cNvCxnSpPr>
            <a:cxnSpLocks/>
          </p:cNvCxnSpPr>
          <p:nvPr userDrawn="1"/>
        </p:nvCxnSpPr>
        <p:spPr>
          <a:xfrm flipH="1">
            <a:off x="1691680" y="987574"/>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578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692400" y="621852"/>
            <a:ext cx="6480000" cy="653744"/>
          </a:xfrm>
        </p:spPr>
        <p:txBody>
          <a:bodyPr/>
          <a:lstStyle>
            <a:lvl1pPr algn="ctr">
              <a:defRPr/>
            </a:lvl1pPr>
          </a:lstStyle>
          <a:p>
            <a:r>
              <a:rPr lang="en-US"/>
              <a:t>Click to edit Master title</a:t>
            </a:r>
          </a:p>
        </p:txBody>
      </p:sp>
      <p:sp>
        <p:nvSpPr>
          <p:cNvPr id="9" name="Content Placeholder 2"/>
          <p:cNvSpPr>
            <a:spLocks noGrp="1"/>
          </p:cNvSpPr>
          <p:nvPr>
            <p:ph idx="1"/>
          </p:nvPr>
        </p:nvSpPr>
        <p:spPr>
          <a:xfrm>
            <a:off x="1691680" y="1491635"/>
            <a:ext cx="3096344" cy="302720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5004048" y="1491635"/>
            <a:ext cx="3096344" cy="302720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120B23-578B-C24D-A1FC-DD7F75EDD63B}"/>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1572097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ECAB6A6-60E7-0144-8E0E-615E3ABB24ED}"/>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1" name="Content Placeholder 2">
            <a:extLst>
              <a:ext uri="{FF2B5EF4-FFF2-40B4-BE49-F238E27FC236}">
                <a16:creationId xmlns:a16="http://schemas.microsoft.com/office/drawing/2014/main" id="{AC134DD0-9D88-FB4B-AC66-2698D496C366}"/>
              </a:ext>
            </a:extLst>
          </p:cNvPr>
          <p:cNvSpPr>
            <a:spLocks noGrp="1"/>
          </p:cNvSpPr>
          <p:nvPr>
            <p:ph idx="13"/>
          </p:nvPr>
        </p:nvSpPr>
        <p:spPr>
          <a:xfrm>
            <a:off x="5796584" y="558350"/>
            <a:ext cx="2375818" cy="39604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 tekstin perustyylejä napsauttamalla</a:t>
            </a:r>
          </a:p>
          <a:p>
            <a:pPr lvl="1"/>
            <a:r>
              <a:rPr lang="fi-FI"/>
              <a:t>toinen taso</a:t>
            </a:r>
          </a:p>
          <a:p>
            <a:pPr lvl="2"/>
            <a:r>
              <a:rPr lang="fi-FI"/>
              <a:t>kolmas taso</a:t>
            </a:r>
          </a:p>
        </p:txBody>
      </p:sp>
      <p:sp>
        <p:nvSpPr>
          <p:cNvPr id="12" name="Content Placeholder 2">
            <a:extLst>
              <a:ext uri="{FF2B5EF4-FFF2-40B4-BE49-F238E27FC236}">
                <a16:creationId xmlns:a16="http://schemas.microsoft.com/office/drawing/2014/main" id="{5B0D110B-F0BD-824F-B042-5FE879EB8C6B}"/>
              </a:ext>
            </a:extLst>
          </p:cNvPr>
          <p:cNvSpPr>
            <a:spLocks noGrp="1"/>
          </p:cNvSpPr>
          <p:nvPr>
            <p:ph idx="14"/>
          </p:nvPr>
        </p:nvSpPr>
        <p:spPr>
          <a:xfrm>
            <a:off x="1685324" y="987574"/>
            <a:ext cx="3822332" cy="3531266"/>
          </a:xfrm>
        </p:spPr>
        <p:txBody>
          <a:bodyPr>
            <a:normAutofit/>
          </a:bodyPr>
          <a:lstStyle>
            <a:lvl1pPr marL="0" indent="0">
              <a:lnSpc>
                <a:spcPct val="100000"/>
              </a:lnSpc>
              <a:buNone/>
              <a:defRPr sz="1500">
                <a:latin typeface="Georgia" charset="0"/>
                <a:ea typeface="Georgia" charset="0"/>
                <a:cs typeface="Georgia" charset="0"/>
              </a:defRPr>
            </a:lvl1pPr>
            <a:lvl2pPr>
              <a:lnSpc>
                <a:spcPct val="100000"/>
              </a:lnSpc>
              <a:defRPr sz="1200">
                <a:latin typeface="Georgia" charset="0"/>
                <a:ea typeface="Georgia" charset="0"/>
                <a:cs typeface="Georgia" charset="0"/>
              </a:defRPr>
            </a:lvl2pPr>
            <a:lvl3pPr>
              <a:lnSpc>
                <a:spcPct val="100000"/>
              </a:lnSpc>
              <a:defRPr sz="1100">
                <a:latin typeface="Georgia" charset="0"/>
                <a:ea typeface="Georgia" charset="0"/>
                <a:cs typeface="Georgia" charset="0"/>
              </a:defRPr>
            </a:lvl3pPr>
            <a:lvl4pPr>
              <a:lnSpc>
                <a:spcPct val="100000"/>
              </a:lnSpc>
              <a:defRPr sz="1050">
                <a:latin typeface="Georgia" charset="0"/>
                <a:ea typeface="Georgia" charset="0"/>
                <a:cs typeface="Georgia" charset="0"/>
              </a:defRPr>
            </a:lvl4pPr>
            <a:lvl5pPr>
              <a:lnSpc>
                <a:spcPct val="100000"/>
              </a:lnSpc>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13" name="Straight Connector 12">
            <a:extLst>
              <a:ext uri="{FF2B5EF4-FFF2-40B4-BE49-F238E27FC236}">
                <a16:creationId xmlns:a16="http://schemas.microsoft.com/office/drawing/2014/main" id="{BEB2455B-B988-5844-AB90-066C7FDE4547}"/>
              </a:ext>
            </a:extLst>
          </p:cNvPr>
          <p:cNvCxnSpPr/>
          <p:nvPr userDrawn="1"/>
        </p:nvCxnSpPr>
        <p:spPr>
          <a:xfrm>
            <a:off x="5652120" y="558350"/>
            <a:ext cx="0" cy="39604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0871368-E14F-AC4D-A3D5-EB37D09E67F6}"/>
              </a:ext>
            </a:extLst>
          </p:cNvPr>
          <p:cNvSpPr>
            <a:spLocks noGrp="1"/>
          </p:cNvSpPr>
          <p:nvPr>
            <p:ph type="title"/>
          </p:nvPr>
        </p:nvSpPr>
        <p:spPr>
          <a:xfrm>
            <a:off x="1685324" y="558350"/>
            <a:ext cx="3822322" cy="357212"/>
          </a:xfrm>
        </p:spPr>
        <p:txBody>
          <a:bodyPr anchor="t">
            <a:noAutofit/>
          </a:bodyPr>
          <a:lstStyle>
            <a:lvl1pPr>
              <a:defRPr sz="1800"/>
            </a:lvl1pPr>
          </a:lstStyle>
          <a:p>
            <a:r>
              <a:rPr lang="fi-FI"/>
              <a:t>Muokkaa perustyylejä naps.</a:t>
            </a:r>
            <a:endParaRPr lang="en-US"/>
          </a:p>
        </p:txBody>
      </p:sp>
    </p:spTree>
    <p:extLst>
      <p:ext uri="{BB962C8B-B14F-4D97-AF65-F5344CB8AC3E}">
        <p14:creationId xmlns:p14="http://schemas.microsoft.com/office/powerpoint/2010/main" val="359717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ECAB6A6-60E7-0144-8E0E-615E3ABB24ED}"/>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4" name="Title 1">
            <a:extLst>
              <a:ext uri="{FF2B5EF4-FFF2-40B4-BE49-F238E27FC236}">
                <a16:creationId xmlns:a16="http://schemas.microsoft.com/office/drawing/2014/main" id="{447BC1E7-9126-174D-86BC-EF062F33B8D1}"/>
              </a:ext>
            </a:extLst>
          </p:cNvPr>
          <p:cNvSpPr>
            <a:spLocks noGrp="1"/>
          </p:cNvSpPr>
          <p:nvPr>
            <p:ph type="title"/>
          </p:nvPr>
        </p:nvSpPr>
        <p:spPr>
          <a:xfrm>
            <a:off x="5390906" y="558350"/>
            <a:ext cx="2702792" cy="709666"/>
          </a:xfrm>
        </p:spPr>
        <p:txBody>
          <a:bodyPr anchor="t">
            <a:noAutofit/>
          </a:bodyPr>
          <a:lstStyle>
            <a:lvl1pPr>
              <a:defRPr sz="2000"/>
            </a:lvl1pPr>
          </a:lstStyle>
          <a:p>
            <a:r>
              <a:rPr lang="fi-FI"/>
              <a:t>Muokkaa perustyylejä naps.</a:t>
            </a:r>
            <a:endParaRPr lang="en-US"/>
          </a:p>
        </p:txBody>
      </p:sp>
      <p:sp>
        <p:nvSpPr>
          <p:cNvPr id="15" name="Content Placeholder 2">
            <a:extLst>
              <a:ext uri="{FF2B5EF4-FFF2-40B4-BE49-F238E27FC236}">
                <a16:creationId xmlns:a16="http://schemas.microsoft.com/office/drawing/2014/main" id="{DBF1553F-6425-8548-A1C4-A56E7808CE63}"/>
              </a:ext>
            </a:extLst>
          </p:cNvPr>
          <p:cNvSpPr>
            <a:spLocks noGrp="1"/>
          </p:cNvSpPr>
          <p:nvPr>
            <p:ph idx="13"/>
          </p:nvPr>
        </p:nvSpPr>
        <p:spPr>
          <a:xfrm>
            <a:off x="5390907" y="1571267"/>
            <a:ext cx="2709487" cy="2947570"/>
          </a:xfrm>
        </p:spPr>
        <p:txBody>
          <a:bodyPr>
            <a:normAutofit/>
          </a:bodyPr>
          <a:lstStyle>
            <a:lvl1pPr marL="0" indent="0">
              <a:buFont typeface="Arial" charset="0"/>
              <a:buNone/>
              <a:tabLst/>
              <a:defRPr sz="1200">
                <a:latin typeface="Georgia" charset="0"/>
                <a:ea typeface="Georgia" charset="0"/>
                <a:cs typeface="Georgia" charset="0"/>
              </a:defRPr>
            </a:lvl1pPr>
            <a:lvl2pPr>
              <a:defRPr sz="1100">
                <a:latin typeface="Georgia" charset="0"/>
                <a:ea typeface="Georgia" charset="0"/>
                <a:cs typeface="Georgia" charset="0"/>
              </a:defRPr>
            </a:lvl2pPr>
            <a:lvl3pPr>
              <a:defRPr sz="1050">
                <a:latin typeface="Georgia" charset="0"/>
                <a:ea typeface="Georgia" charset="0"/>
                <a:cs typeface="Georgia" charset="0"/>
              </a:defRPr>
            </a:lvl3pPr>
            <a:lvl4pPr>
              <a:defRPr sz="1000"/>
            </a:lvl4pPr>
            <a:lvl5pPr>
              <a:defRPr sz="1000"/>
            </a:lvl5pPr>
          </a:lstStyle>
          <a:p>
            <a:pPr lvl="0"/>
            <a:r>
              <a:rPr lang="fi-FI"/>
              <a:t>Muokkaa tekstin perustyylejä napsauttamalla</a:t>
            </a:r>
          </a:p>
          <a:p>
            <a:pPr lvl="1"/>
            <a:r>
              <a:rPr lang="fi-FI"/>
              <a:t>toinen taso</a:t>
            </a:r>
          </a:p>
          <a:p>
            <a:pPr lvl="2"/>
            <a:r>
              <a:rPr lang="fi-FI"/>
              <a:t>kolmas taso</a:t>
            </a:r>
          </a:p>
        </p:txBody>
      </p:sp>
      <p:cxnSp>
        <p:nvCxnSpPr>
          <p:cNvPr id="16" name="Straight Connector 4">
            <a:extLst>
              <a:ext uri="{FF2B5EF4-FFF2-40B4-BE49-F238E27FC236}">
                <a16:creationId xmlns:a16="http://schemas.microsoft.com/office/drawing/2014/main" id="{097C5782-679F-414F-9F40-F9A875D8E5A5}"/>
              </a:ext>
            </a:extLst>
          </p:cNvPr>
          <p:cNvCxnSpPr>
            <a:cxnSpLocks/>
          </p:cNvCxnSpPr>
          <p:nvPr userDrawn="1"/>
        </p:nvCxnSpPr>
        <p:spPr>
          <a:xfrm flipH="1">
            <a:off x="5395662" y="1419641"/>
            <a:ext cx="26980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19E4810D-BC70-0E4B-BED1-6BA5CC8712C2}"/>
              </a:ext>
            </a:extLst>
          </p:cNvPr>
          <p:cNvSpPr>
            <a:spLocks noGrp="1"/>
          </p:cNvSpPr>
          <p:nvPr>
            <p:ph idx="14"/>
          </p:nvPr>
        </p:nvSpPr>
        <p:spPr>
          <a:xfrm>
            <a:off x="1724353" y="558353"/>
            <a:ext cx="3423713" cy="3960487"/>
          </a:xfrm>
        </p:spPr>
        <p:txBody>
          <a:bodyPr>
            <a:normAutofit/>
          </a:bodyPr>
          <a:lstStyle>
            <a:lvl1pPr marL="0" indent="0">
              <a:buNone/>
              <a:defRPr sz="15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18" name="Straight Connector 8">
            <a:extLst>
              <a:ext uri="{FF2B5EF4-FFF2-40B4-BE49-F238E27FC236}">
                <a16:creationId xmlns:a16="http://schemas.microsoft.com/office/drawing/2014/main" id="{9E245B2B-DB75-2D49-9F39-AE399AFABEEF}"/>
              </a:ext>
            </a:extLst>
          </p:cNvPr>
          <p:cNvCxnSpPr/>
          <p:nvPr userDrawn="1"/>
        </p:nvCxnSpPr>
        <p:spPr>
          <a:xfrm>
            <a:off x="5292080"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6F46EAC-2788-9148-8C35-8204D67E6711}"/>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4" name="Title 1">
            <a:extLst>
              <a:ext uri="{FF2B5EF4-FFF2-40B4-BE49-F238E27FC236}">
                <a16:creationId xmlns:a16="http://schemas.microsoft.com/office/drawing/2014/main" id="{1F16D9C6-DF7E-0943-8F24-B5037CF5F471}"/>
              </a:ext>
            </a:extLst>
          </p:cNvPr>
          <p:cNvSpPr>
            <a:spLocks noGrp="1"/>
          </p:cNvSpPr>
          <p:nvPr>
            <p:ph type="title"/>
          </p:nvPr>
        </p:nvSpPr>
        <p:spPr>
          <a:xfrm>
            <a:off x="6525323" y="558352"/>
            <a:ext cx="1503060" cy="480840"/>
          </a:xfrm>
        </p:spPr>
        <p:txBody>
          <a:bodyPr anchor="t">
            <a:noAutofit/>
          </a:bodyPr>
          <a:lstStyle>
            <a:lvl1pPr marL="0" marR="0" indent="0" algn="l" defTabSz="685797" rtl="0" eaLnBrk="1" fontAlgn="auto" latinLnBrk="0" hangingPunct="1">
              <a:lnSpc>
                <a:spcPct val="90000"/>
              </a:lnSpc>
              <a:spcBef>
                <a:spcPct val="0"/>
              </a:spcBef>
              <a:spcAft>
                <a:spcPts val="0"/>
              </a:spcAft>
              <a:buClrTx/>
              <a:buSzTx/>
              <a:buFontTx/>
              <a:buNone/>
              <a:tabLst/>
              <a:defRPr lang="en-US" sz="1000" b="1" smtClean="0">
                <a:effectLst/>
              </a:defRPr>
            </a:lvl1pPr>
          </a:lstStyle>
          <a:p>
            <a:endParaRPr lang="en-US"/>
          </a:p>
        </p:txBody>
      </p:sp>
      <p:sp>
        <p:nvSpPr>
          <p:cNvPr id="15" name="Content Placeholder 2">
            <a:extLst>
              <a:ext uri="{FF2B5EF4-FFF2-40B4-BE49-F238E27FC236}">
                <a16:creationId xmlns:a16="http://schemas.microsoft.com/office/drawing/2014/main" id="{A02A3B56-279A-DD4C-BAEE-A045DEC8FDC6}"/>
              </a:ext>
            </a:extLst>
          </p:cNvPr>
          <p:cNvSpPr>
            <a:spLocks noGrp="1"/>
          </p:cNvSpPr>
          <p:nvPr>
            <p:ph idx="13"/>
          </p:nvPr>
        </p:nvSpPr>
        <p:spPr>
          <a:xfrm>
            <a:off x="6525323" y="1368005"/>
            <a:ext cx="1503060" cy="3150832"/>
          </a:xfrm>
        </p:spPr>
        <p:txBody>
          <a:bodyPr>
            <a:normAutofit/>
          </a:bodyPr>
          <a:lstStyle>
            <a:lvl1pPr marL="136525" indent="-131763">
              <a:buFont typeface="Arial" charset="0"/>
              <a:buChar char="•"/>
              <a:tabLst/>
              <a:defRPr sz="1100">
                <a:latin typeface="Georgia" charset="0"/>
                <a:ea typeface="Georgia" charset="0"/>
                <a:cs typeface="Georgia" charset="0"/>
              </a:defRPr>
            </a:lvl1pPr>
            <a:lvl2pPr marL="136525" indent="-131763">
              <a:tabLst/>
              <a:defRPr sz="1000">
                <a:latin typeface="Georgia" charset="0"/>
                <a:ea typeface="Georgia" charset="0"/>
                <a:cs typeface="Georgia" charset="0"/>
              </a:defRPr>
            </a:lvl2pPr>
            <a:lvl3pPr>
              <a:defRPr sz="900"/>
            </a:lvl3pPr>
            <a:lvl4pPr>
              <a:defRPr sz="800"/>
            </a:lvl4pPr>
            <a:lvl5pPr>
              <a:defRPr sz="800"/>
            </a:lvl5pPr>
          </a:lstStyle>
          <a:p>
            <a:pPr lvl="0"/>
            <a:r>
              <a:rPr lang="en-US"/>
              <a:t>Click to edit Master text styles</a:t>
            </a:r>
          </a:p>
          <a:p>
            <a:pPr lvl="1"/>
            <a:r>
              <a:rPr lang="en-US"/>
              <a:t>Second level</a:t>
            </a:r>
          </a:p>
        </p:txBody>
      </p:sp>
      <p:cxnSp>
        <p:nvCxnSpPr>
          <p:cNvPr id="16" name="Straight Connector 4">
            <a:extLst>
              <a:ext uri="{FF2B5EF4-FFF2-40B4-BE49-F238E27FC236}">
                <a16:creationId xmlns:a16="http://schemas.microsoft.com/office/drawing/2014/main" id="{0B0C1FAA-A32E-204B-864A-9A9A67E20059}"/>
              </a:ext>
            </a:extLst>
          </p:cNvPr>
          <p:cNvCxnSpPr>
            <a:cxnSpLocks/>
          </p:cNvCxnSpPr>
          <p:nvPr userDrawn="1"/>
        </p:nvCxnSpPr>
        <p:spPr>
          <a:xfrm flipH="1">
            <a:off x="6525325" y="1203598"/>
            <a:ext cx="151216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B620CE6-9C70-F941-ABF3-BCCEC613FC38}"/>
              </a:ext>
            </a:extLst>
          </p:cNvPr>
          <p:cNvSpPr>
            <a:spLocks noGrp="1"/>
          </p:cNvSpPr>
          <p:nvPr>
            <p:ph idx="14"/>
          </p:nvPr>
        </p:nvSpPr>
        <p:spPr>
          <a:xfrm>
            <a:off x="1763690" y="558353"/>
            <a:ext cx="4599396" cy="396048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8">
            <a:extLst>
              <a:ext uri="{FF2B5EF4-FFF2-40B4-BE49-F238E27FC236}">
                <a16:creationId xmlns:a16="http://schemas.microsoft.com/office/drawing/2014/main" id="{66F4E06F-7149-0340-A1A6-FD12B0F16758}"/>
              </a:ext>
            </a:extLst>
          </p:cNvPr>
          <p:cNvCxnSpPr/>
          <p:nvPr userDrawn="1"/>
        </p:nvCxnSpPr>
        <p:spPr>
          <a:xfrm>
            <a:off x="6444208"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89E75AD-1752-E641-B7D5-62C3C433DACA}"/>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Arial"/>
            </a:endParaRPr>
          </a:p>
        </p:txBody>
      </p:sp>
      <p:sp>
        <p:nvSpPr>
          <p:cNvPr id="11" name="Title 1"/>
          <p:cNvSpPr>
            <a:spLocks noGrp="1"/>
          </p:cNvSpPr>
          <p:nvPr>
            <p:ph type="title" hasCustomPrompt="1"/>
          </p:nvPr>
        </p:nvSpPr>
        <p:spPr>
          <a:xfrm>
            <a:off x="718280" y="2235043"/>
            <a:ext cx="7707440" cy="569914"/>
          </a:xfrm>
        </p:spPr>
        <p:txBody>
          <a:bodyPr anchor="b" anchorCtr="0">
            <a:normAutofit/>
          </a:bodyPr>
          <a:lstStyle>
            <a:lvl1pPr algn="ctr">
              <a:defRPr sz="3000"/>
            </a:lvl1pPr>
          </a:lstStyle>
          <a:p>
            <a:r>
              <a:rPr lang="fi-FI"/>
              <a:t>Muokkaa perustyylejä naps.</a:t>
            </a:r>
            <a:endParaRPr lang="en-US"/>
          </a:p>
        </p:txBody>
      </p:sp>
      <p:pic>
        <p:nvPicPr>
          <p:cNvPr id="10" name="Picture 5"/>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3" name="Slide Number Placeholder 5">
            <a:extLst>
              <a:ext uri="{FF2B5EF4-FFF2-40B4-BE49-F238E27FC236}">
                <a16:creationId xmlns:a16="http://schemas.microsoft.com/office/drawing/2014/main" id="{460C0E10-BC87-E94B-ABE2-535431D1ED14}"/>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a:p>
        </p:txBody>
      </p:sp>
    </p:spTree>
    <p:extLst>
      <p:ext uri="{BB962C8B-B14F-4D97-AF65-F5344CB8AC3E}">
        <p14:creationId xmlns:p14="http://schemas.microsoft.com/office/powerpoint/2010/main" val="1579346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107504" y="108003"/>
            <a:ext cx="8928992" cy="4922051"/>
          </a:xfrm>
          <a:prstGeom prst="rect">
            <a:avLst/>
          </a:prstGeom>
        </p:spPr>
        <p:txBody>
          <a:bodyPr/>
          <a:lstStyle/>
          <a:p>
            <a:endParaRPr lang="en-US" dirty="0"/>
          </a:p>
        </p:txBody>
      </p:sp>
      <p:sp>
        <p:nvSpPr>
          <p:cNvPr id="15" name="Title 1"/>
          <p:cNvSpPr>
            <a:spLocks noGrp="1"/>
          </p:cNvSpPr>
          <p:nvPr>
            <p:ph type="title" hasCustomPrompt="1"/>
          </p:nvPr>
        </p:nvSpPr>
        <p:spPr>
          <a:xfrm>
            <a:off x="700942" y="3401255"/>
            <a:ext cx="7707440" cy="709666"/>
          </a:xfrm>
          <a:prstGeom prst="rect">
            <a:avLst/>
          </a:prstGeom>
        </p:spPr>
        <p:txBody>
          <a:bodyPr lIns="0" tIns="0" rIns="0" anchor="b" anchorCtr="0"/>
          <a:lstStyle>
            <a:lvl1pPr algn="ctr">
              <a:defRPr sz="3600"/>
            </a:lvl1pPr>
          </a:lstStyle>
          <a:p>
            <a:r>
              <a:rPr lang="en-US"/>
              <a:t>Click to edit Master title</a:t>
            </a:r>
          </a:p>
        </p:txBody>
      </p:sp>
      <p:sp>
        <p:nvSpPr>
          <p:cNvPr id="12" name="Text Placeholder 2"/>
          <p:cNvSpPr>
            <a:spLocks noGrp="1"/>
          </p:cNvSpPr>
          <p:nvPr>
            <p:ph type="body" sz="quarter" idx="10"/>
          </p:nvPr>
        </p:nvSpPr>
        <p:spPr>
          <a:xfrm>
            <a:off x="718284" y="4731216"/>
            <a:ext cx="7690103" cy="216798"/>
          </a:xfrm>
          <a:prstGeom prst="rect">
            <a:avLst/>
          </a:prstGeom>
        </p:spPr>
        <p:txBody>
          <a:bodyPr tIns="0"/>
          <a:lstStyle>
            <a:lvl1pPr marL="0" marR="0" indent="0" algn="ctr" defTabSz="685797" rtl="0" eaLnBrk="1" fontAlgn="auto" latinLnBrk="0" hangingPunct="1">
              <a:lnSpc>
                <a:spcPct val="100000"/>
              </a:lnSpc>
              <a:spcBef>
                <a:spcPts val="0"/>
              </a:spcBef>
              <a:spcAft>
                <a:spcPts val="0"/>
              </a:spcAft>
              <a:buClrTx/>
              <a:buSzTx/>
              <a:buFontTx/>
              <a:buNone/>
              <a:tabLst/>
              <a:defRPr sz="1600"/>
            </a:lvl1pPr>
          </a:lstStyle>
          <a:p>
            <a:pPr marL="0" marR="0" lvl="0" indent="0" algn="ctr" defTabSz="68579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bg1"/>
              </a:solidFill>
              <a:effectLst/>
              <a:uLnTx/>
              <a:uFillTx/>
              <a:latin typeface="Arial" charset="0"/>
              <a:ea typeface="Arial" charset="0"/>
              <a:cs typeface="Arial" charset="0"/>
            </a:endParaRPr>
          </a:p>
        </p:txBody>
      </p:sp>
      <p:cxnSp>
        <p:nvCxnSpPr>
          <p:cNvPr id="17" name="Straight Connector 16"/>
          <p:cNvCxnSpPr/>
          <p:nvPr userDrawn="1"/>
        </p:nvCxnSpPr>
        <p:spPr>
          <a:xfrm>
            <a:off x="718278" y="4618532"/>
            <a:ext cx="7690104" cy="0"/>
          </a:xfrm>
          <a:prstGeom prst="line">
            <a:avLst/>
          </a:prstGeom>
          <a:ln w="952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680" y="558353"/>
            <a:ext cx="6435696" cy="334785"/>
          </a:xfrm>
        </p:spPr>
        <p:txBody>
          <a:bodyPr anchor="t">
            <a:normAutofit/>
          </a:bodyPr>
          <a:lstStyle>
            <a:lvl1pPr>
              <a:defRPr sz="2000"/>
            </a:lvl1pPr>
          </a:lstStyle>
          <a:p>
            <a:r>
              <a:rPr lang="en-US"/>
              <a:t>Click to edit Master title style</a:t>
            </a:r>
          </a:p>
        </p:txBody>
      </p:sp>
      <p:sp>
        <p:nvSpPr>
          <p:cNvPr id="5" name="Content Placeholder 2"/>
          <p:cNvSpPr>
            <a:spLocks noGrp="1"/>
          </p:cNvSpPr>
          <p:nvPr>
            <p:ph idx="1"/>
          </p:nvPr>
        </p:nvSpPr>
        <p:spPr>
          <a:xfrm>
            <a:off x="1691682" y="1131590"/>
            <a:ext cx="6435697" cy="338437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FD2AB86-3892-2346-A2C9-E1FC8C9C455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8" name="Straight Connector 7">
            <a:extLst>
              <a:ext uri="{FF2B5EF4-FFF2-40B4-BE49-F238E27FC236}">
                <a16:creationId xmlns:a16="http://schemas.microsoft.com/office/drawing/2014/main" id="{E8D9A70E-C36F-C249-A30D-D3E2F5EACBF7}"/>
              </a:ext>
            </a:extLst>
          </p:cNvPr>
          <p:cNvCxnSpPr/>
          <p:nvPr userDrawn="1"/>
        </p:nvCxnSpPr>
        <p:spPr>
          <a:xfrm flipH="1">
            <a:off x="1691680" y="987574"/>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15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0FFA4BC0-A649-5E40-87E0-5FB4A2E77F3D}"/>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6" name="Picture 5">
            <a:extLst>
              <a:ext uri="{FF2B5EF4-FFF2-40B4-BE49-F238E27FC236}">
                <a16:creationId xmlns:a16="http://schemas.microsoft.com/office/drawing/2014/main" id="{609E5713-A83A-0843-8274-5CBFBE6235F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11" name="Title 1"/>
          <p:cNvSpPr>
            <a:spLocks noGrp="1"/>
          </p:cNvSpPr>
          <p:nvPr>
            <p:ph type="title" hasCustomPrompt="1"/>
          </p:nvPr>
        </p:nvSpPr>
        <p:spPr>
          <a:xfrm>
            <a:off x="1686518" y="2312748"/>
            <a:ext cx="1179966" cy="518003"/>
          </a:xfrm>
        </p:spPr>
        <p:txBody>
          <a:bodyPr>
            <a:normAutofit/>
          </a:bodyPr>
          <a:lstStyle>
            <a:lvl1pPr algn="l">
              <a:defRPr sz="2000"/>
            </a:lvl1pPr>
          </a:lstStyle>
          <a:p>
            <a:r>
              <a:rPr lang="fi-FI" dirty="0"/>
              <a:t>Sisällys</a:t>
            </a:r>
            <a:endParaRPr lang="en-US" dirty="0"/>
          </a:p>
        </p:txBody>
      </p:sp>
      <p:cxnSp>
        <p:nvCxnSpPr>
          <p:cNvPr id="13" name="Straight Connector 12"/>
          <p:cNvCxnSpPr>
            <a:cxnSpLocks/>
          </p:cNvCxnSpPr>
          <p:nvPr userDrawn="1"/>
        </p:nvCxnSpPr>
        <p:spPr>
          <a:xfrm flipV="1">
            <a:off x="2970665" y="558354"/>
            <a:ext cx="0" cy="3900365"/>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6768" y="4716135"/>
            <a:ext cx="519635" cy="273844"/>
          </a:xfrm>
          <a:prstGeom prst="rect">
            <a:avLst/>
          </a:prstGeom>
        </p:spPr>
        <p:txBody>
          <a:bodyPr vert="horz" lIns="91440" tIns="45720" rIns="91440" bIns="45720" rtlCol="0" anchor="ctr"/>
          <a:lstStyle>
            <a:defPPr>
              <a:defRPr lang="en-US"/>
            </a:defPPr>
            <a:lvl1pPr marL="0" algn="ctr" defTabSz="685800" rtl="0" eaLnBrk="1" latinLnBrk="0" hangingPunct="1">
              <a:defRPr sz="1100" b="1" i="0" kern="1200">
                <a:solidFill>
                  <a:schemeClr val="tx1"/>
                </a:solidFill>
                <a:latin typeface="Arial" charset="0"/>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B3F14FD-01A9-644F-977D-C402962FAC32}" type="slidenum">
              <a:rPr lang="en-US" sz="1100" smtClean="0"/>
              <a:pPr/>
              <a:t>‹#›</a:t>
            </a:fld>
            <a:endParaRPr lang="en-US" sz="1100" dirty="0"/>
          </a:p>
        </p:txBody>
      </p:sp>
      <p:sp>
        <p:nvSpPr>
          <p:cNvPr id="17" name="Slide Number Placeholder 5">
            <a:extLst>
              <a:ext uri="{FF2B5EF4-FFF2-40B4-BE49-F238E27FC236}">
                <a16:creationId xmlns:a16="http://schemas.microsoft.com/office/drawing/2014/main" id="{D8B53E4A-5A1A-A24A-9130-6014A84034DA}"/>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8" name="Content Placeholder 2">
            <a:extLst>
              <a:ext uri="{FF2B5EF4-FFF2-40B4-BE49-F238E27FC236}">
                <a16:creationId xmlns:a16="http://schemas.microsoft.com/office/drawing/2014/main" id="{BA4A11E7-10F3-46CD-9EE2-0BB3D08C2116}"/>
              </a:ext>
            </a:extLst>
          </p:cNvPr>
          <p:cNvSpPr>
            <a:spLocks noGrp="1"/>
          </p:cNvSpPr>
          <p:nvPr>
            <p:ph idx="1"/>
          </p:nvPr>
        </p:nvSpPr>
        <p:spPr>
          <a:xfrm>
            <a:off x="3131819" y="558354"/>
            <a:ext cx="5040579" cy="3900364"/>
          </a:xfrm>
        </p:spPr>
        <p:txBody>
          <a:bodyPr>
            <a:normAutofit/>
          </a:bodyPr>
          <a:lstStyle>
            <a:lvl1pPr marL="285750" indent="-285750">
              <a:buFont typeface="Arial" panose="020B0604020202020204" pitchFamily="34" charset="0"/>
              <a:buChar char="•"/>
              <a:defRPr sz="1600">
                <a:latin typeface="+mn-lt"/>
                <a:ea typeface="Georgia" charset="0"/>
                <a:cs typeface="Georgia" charset="0"/>
              </a:defRPr>
            </a:lvl1pPr>
            <a:lvl2pPr marL="514350" indent="-171450">
              <a:buFont typeface="Arial" panose="020B0604020202020204" pitchFamily="34" charset="0"/>
              <a:buChar char="•"/>
              <a:defRPr sz="1200">
                <a:latin typeface="+mn-lt"/>
                <a:ea typeface="Georgia" charset="0"/>
                <a:cs typeface="Georgia" charset="0"/>
              </a:defRPr>
            </a:lvl2pPr>
            <a:lvl3pPr marL="857250" indent="-171450">
              <a:buFont typeface="Arial" panose="020B0604020202020204" pitchFamily="34" charset="0"/>
              <a:buChar char="•"/>
              <a:defRPr sz="1100">
                <a:latin typeface="+mn-lt"/>
                <a:ea typeface="Georgia" charset="0"/>
                <a:cs typeface="Georgia" charset="0"/>
              </a:defRPr>
            </a:lvl3pPr>
            <a:lvl4pPr marL="1200147" indent="-171450">
              <a:buFont typeface="Arial" panose="020B0604020202020204" pitchFamily="34" charset="0"/>
              <a:buChar char="•"/>
              <a:defRPr sz="1050">
                <a:latin typeface="+mn-lt"/>
                <a:ea typeface="Georgia" charset="0"/>
                <a:cs typeface="Georgia" charset="0"/>
              </a:defRPr>
            </a:lvl4pPr>
            <a:lvl5pPr marL="1543047" indent="-171450">
              <a:buFont typeface="Arial" panose="020B0604020202020204" pitchFamily="34" charset="0"/>
              <a:buChar char="•"/>
              <a:defRPr sz="1050">
                <a:latin typeface="+mn-lt"/>
                <a:ea typeface="Georgia" charset="0"/>
                <a:cs typeface="Georgia"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4013281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680" y="558353"/>
            <a:ext cx="6435696" cy="334785"/>
          </a:xfrm>
        </p:spPr>
        <p:txBody>
          <a:bodyPr anchor="t">
            <a:normAutofit/>
          </a:bodyPr>
          <a:lstStyle>
            <a:lvl1pPr>
              <a:defRPr sz="2000"/>
            </a:lvl1pPr>
          </a:lstStyle>
          <a:p>
            <a:r>
              <a:rPr lang="en-US"/>
              <a:t>Click to edit Master title style</a:t>
            </a:r>
          </a:p>
        </p:txBody>
      </p:sp>
      <p:sp>
        <p:nvSpPr>
          <p:cNvPr id="7" name="Slide Number Placeholder 5">
            <a:extLst>
              <a:ext uri="{FF2B5EF4-FFF2-40B4-BE49-F238E27FC236}">
                <a16:creationId xmlns:a16="http://schemas.microsoft.com/office/drawing/2014/main" id="{EFD2AB86-3892-2346-A2C9-E1FC8C9C455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8" name="Straight Connector 7">
            <a:extLst>
              <a:ext uri="{FF2B5EF4-FFF2-40B4-BE49-F238E27FC236}">
                <a16:creationId xmlns:a16="http://schemas.microsoft.com/office/drawing/2014/main" id="{E8D9A70E-C36F-C249-A30D-D3E2F5EACBF7}"/>
              </a:ext>
            </a:extLst>
          </p:cNvPr>
          <p:cNvCxnSpPr/>
          <p:nvPr userDrawn="1"/>
        </p:nvCxnSpPr>
        <p:spPr>
          <a:xfrm flipH="1">
            <a:off x="1691680" y="987574"/>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D2F0B9D6-99F1-5542-A9B6-24C534A4C5C2}"/>
              </a:ext>
            </a:extLst>
          </p:cNvPr>
          <p:cNvSpPr>
            <a:spLocks noGrp="1"/>
          </p:cNvSpPr>
          <p:nvPr>
            <p:ph idx="10"/>
          </p:nvPr>
        </p:nvSpPr>
        <p:spPr>
          <a:xfrm>
            <a:off x="1691680" y="1131591"/>
            <a:ext cx="3096344" cy="3387250"/>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6F6CD20-E4AC-994E-83ED-E7EF662BCF10}"/>
              </a:ext>
            </a:extLst>
          </p:cNvPr>
          <p:cNvSpPr>
            <a:spLocks noGrp="1"/>
          </p:cNvSpPr>
          <p:nvPr>
            <p:ph idx="13"/>
          </p:nvPr>
        </p:nvSpPr>
        <p:spPr>
          <a:xfrm>
            <a:off x="5075337" y="1131591"/>
            <a:ext cx="3096344" cy="3387250"/>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2613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91680" y="558353"/>
            <a:ext cx="6435696" cy="334785"/>
          </a:xfrm>
        </p:spPr>
        <p:txBody>
          <a:bodyPr anchor="t">
            <a:normAutofit/>
          </a:bodyPr>
          <a:lstStyle>
            <a:lvl1pPr>
              <a:defRPr sz="2000"/>
            </a:lvl1pPr>
          </a:lstStyle>
          <a:p>
            <a:r>
              <a:rPr lang="en-US"/>
              <a:t>Click to edit Master title style</a:t>
            </a:r>
          </a:p>
        </p:txBody>
      </p:sp>
      <p:sp>
        <p:nvSpPr>
          <p:cNvPr id="5" name="Content Placeholder 2"/>
          <p:cNvSpPr>
            <a:spLocks noGrp="1"/>
          </p:cNvSpPr>
          <p:nvPr>
            <p:ph idx="1"/>
          </p:nvPr>
        </p:nvSpPr>
        <p:spPr>
          <a:xfrm>
            <a:off x="1691682" y="1131590"/>
            <a:ext cx="6435697" cy="338437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FD2AB86-3892-2346-A2C9-E1FC8C9C455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3439741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691680" y="558350"/>
            <a:ext cx="6480000" cy="573448"/>
          </a:xfrm>
        </p:spPr>
        <p:txBody>
          <a:bodyPr lIns="0" tIns="0"/>
          <a:lstStyle/>
          <a:p>
            <a:r>
              <a:rPr lang="en-US"/>
              <a:t>Click to edit Master title</a:t>
            </a:r>
          </a:p>
        </p:txBody>
      </p:sp>
      <p:sp>
        <p:nvSpPr>
          <p:cNvPr id="9" name="Content Placeholder 2"/>
          <p:cNvSpPr>
            <a:spLocks noGrp="1"/>
          </p:cNvSpPr>
          <p:nvPr>
            <p:ph idx="1"/>
          </p:nvPr>
        </p:nvSpPr>
        <p:spPr>
          <a:xfrm>
            <a:off x="1691682" y="1268017"/>
            <a:ext cx="3087769" cy="3250824"/>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5148066" y="1268017"/>
            <a:ext cx="3087769" cy="3250824"/>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8" name="Slide Number Placeholder 5">
            <a:extLst>
              <a:ext uri="{FF2B5EF4-FFF2-40B4-BE49-F238E27FC236}">
                <a16:creationId xmlns:a16="http://schemas.microsoft.com/office/drawing/2014/main" id="{751038EA-F282-754A-91F0-578FFDD4675F}"/>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3986794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691680" y="621853"/>
            <a:ext cx="6480000" cy="709666"/>
          </a:xfrm>
        </p:spPr>
        <p:txBody>
          <a:bodyPr lIns="0" tIns="0" rIns="0"/>
          <a:lstStyle>
            <a:lvl1pPr algn="ctr">
              <a:defRPr/>
            </a:lvl1pPr>
          </a:lstStyle>
          <a:p>
            <a:r>
              <a:rPr lang="en-US"/>
              <a:t>Click to edit Master title</a:t>
            </a:r>
          </a:p>
        </p:txBody>
      </p:sp>
      <p:sp>
        <p:nvSpPr>
          <p:cNvPr id="9" name="Content Placeholder 2"/>
          <p:cNvSpPr>
            <a:spLocks noGrp="1"/>
          </p:cNvSpPr>
          <p:nvPr>
            <p:ph idx="1"/>
          </p:nvPr>
        </p:nvSpPr>
        <p:spPr>
          <a:xfrm>
            <a:off x="1691680" y="1491637"/>
            <a:ext cx="3024336" cy="309632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4943369" y="1491637"/>
            <a:ext cx="3228313" cy="309632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flipH="1">
            <a:off x="1691680" y="1347614"/>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E8371FB-1997-8E4C-BF1F-39AC1B0F6AB8}"/>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1091978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7" name="Title 1"/>
          <p:cNvSpPr>
            <a:spLocks noGrp="1"/>
          </p:cNvSpPr>
          <p:nvPr>
            <p:ph type="title" hasCustomPrompt="1"/>
          </p:nvPr>
        </p:nvSpPr>
        <p:spPr>
          <a:xfrm>
            <a:off x="1691680" y="621853"/>
            <a:ext cx="6480000" cy="709666"/>
          </a:xfrm>
        </p:spPr>
        <p:txBody>
          <a:bodyPr tIns="0"/>
          <a:lstStyle>
            <a:lvl1pPr algn="ctr">
              <a:defRPr/>
            </a:lvl1pPr>
          </a:lstStyle>
          <a:p>
            <a:r>
              <a:rPr lang="en-US"/>
              <a:t>Click to edit Master title</a:t>
            </a:r>
          </a:p>
        </p:txBody>
      </p:sp>
      <p:sp>
        <p:nvSpPr>
          <p:cNvPr id="9" name="Content Placeholder 2"/>
          <p:cNvSpPr>
            <a:spLocks noGrp="1"/>
          </p:cNvSpPr>
          <p:nvPr>
            <p:ph idx="1"/>
          </p:nvPr>
        </p:nvSpPr>
        <p:spPr>
          <a:xfrm>
            <a:off x="1691680" y="1560357"/>
            <a:ext cx="3096344" cy="295848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5075337" y="1560357"/>
            <a:ext cx="3096344" cy="2958483"/>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791C6E4-A3BF-2B41-BBE1-BB94EC7B10FC}"/>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2272546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10" name="Slide Number Placeholder 5">
            <a:extLst>
              <a:ext uri="{FF2B5EF4-FFF2-40B4-BE49-F238E27FC236}">
                <a16:creationId xmlns:a16="http://schemas.microsoft.com/office/drawing/2014/main" id="{E84769A1-5D27-AA4B-909C-A399F9CE9028}"/>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5" name="Title 1">
            <a:extLst>
              <a:ext uri="{FF2B5EF4-FFF2-40B4-BE49-F238E27FC236}">
                <a16:creationId xmlns:a16="http://schemas.microsoft.com/office/drawing/2014/main" id="{863AEC73-8839-9E49-9BDC-2656CE056160}"/>
              </a:ext>
            </a:extLst>
          </p:cNvPr>
          <p:cNvSpPr>
            <a:spLocks noGrp="1"/>
          </p:cNvSpPr>
          <p:nvPr>
            <p:ph type="title"/>
          </p:nvPr>
        </p:nvSpPr>
        <p:spPr>
          <a:xfrm>
            <a:off x="5325592" y="558350"/>
            <a:ext cx="2702792" cy="709666"/>
          </a:xfrm>
        </p:spPr>
        <p:txBody>
          <a:bodyPr anchor="t">
            <a:noAutofit/>
          </a:bodyPr>
          <a:lstStyle>
            <a:lvl1pPr>
              <a:defRPr sz="2000"/>
            </a:lvl1pPr>
          </a:lstStyle>
          <a:p>
            <a:r>
              <a:rPr lang="fi-FI"/>
              <a:t>Muokkaa perustyylejä naps.</a:t>
            </a:r>
            <a:endParaRPr lang="en-US"/>
          </a:p>
        </p:txBody>
      </p:sp>
      <p:sp>
        <p:nvSpPr>
          <p:cNvPr id="16" name="Content Placeholder 2">
            <a:extLst>
              <a:ext uri="{FF2B5EF4-FFF2-40B4-BE49-F238E27FC236}">
                <a16:creationId xmlns:a16="http://schemas.microsoft.com/office/drawing/2014/main" id="{13780F59-A30B-3747-95CC-7BB4C424776D}"/>
              </a:ext>
            </a:extLst>
          </p:cNvPr>
          <p:cNvSpPr>
            <a:spLocks noGrp="1"/>
          </p:cNvSpPr>
          <p:nvPr>
            <p:ph idx="13"/>
          </p:nvPr>
        </p:nvSpPr>
        <p:spPr>
          <a:xfrm>
            <a:off x="5325593" y="1571267"/>
            <a:ext cx="2709487" cy="2947570"/>
          </a:xfrm>
        </p:spPr>
        <p:txBody>
          <a:bodyPr>
            <a:normAutofit/>
          </a:bodyPr>
          <a:lstStyle>
            <a:lvl1pPr marL="0" indent="0">
              <a:buFont typeface="Arial" charset="0"/>
              <a:buNone/>
              <a:tabLst/>
              <a:defRPr sz="1200">
                <a:latin typeface="Georgia" charset="0"/>
                <a:ea typeface="Georgia" charset="0"/>
                <a:cs typeface="Georgia" charset="0"/>
              </a:defRPr>
            </a:lvl1pPr>
            <a:lvl2pPr>
              <a:defRPr sz="1100">
                <a:latin typeface="Georgia" charset="0"/>
                <a:ea typeface="Georgia" charset="0"/>
                <a:cs typeface="Georgia" charset="0"/>
              </a:defRPr>
            </a:lvl2pPr>
            <a:lvl3pPr>
              <a:defRPr sz="1050">
                <a:latin typeface="Georgia" charset="0"/>
                <a:ea typeface="Georgia" charset="0"/>
                <a:cs typeface="Georgia" charset="0"/>
              </a:defRPr>
            </a:lvl3pPr>
            <a:lvl4pPr>
              <a:defRPr sz="1000"/>
            </a:lvl4pPr>
            <a:lvl5pPr>
              <a:defRPr sz="1000"/>
            </a:lvl5pPr>
          </a:lstStyle>
          <a:p>
            <a:pPr lvl="0"/>
            <a:r>
              <a:rPr lang="fi-FI"/>
              <a:t>Muokkaa tekstin perustyylejä napsauttamalla</a:t>
            </a:r>
          </a:p>
          <a:p>
            <a:pPr lvl="1"/>
            <a:r>
              <a:rPr lang="fi-FI"/>
              <a:t>toinen taso</a:t>
            </a:r>
          </a:p>
          <a:p>
            <a:pPr lvl="2"/>
            <a:r>
              <a:rPr lang="fi-FI"/>
              <a:t>kolmas taso</a:t>
            </a:r>
          </a:p>
        </p:txBody>
      </p:sp>
      <p:cxnSp>
        <p:nvCxnSpPr>
          <p:cNvPr id="17" name="Straight Connector 4">
            <a:extLst>
              <a:ext uri="{FF2B5EF4-FFF2-40B4-BE49-F238E27FC236}">
                <a16:creationId xmlns:a16="http://schemas.microsoft.com/office/drawing/2014/main" id="{AA33EDF7-BBCC-1743-8BD6-6698FDC7ACE1}"/>
              </a:ext>
            </a:extLst>
          </p:cNvPr>
          <p:cNvCxnSpPr>
            <a:cxnSpLocks/>
          </p:cNvCxnSpPr>
          <p:nvPr userDrawn="1"/>
        </p:nvCxnSpPr>
        <p:spPr>
          <a:xfrm flipH="1">
            <a:off x="5330348" y="1419641"/>
            <a:ext cx="26980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DF904A5-DDB6-EC42-8460-8C0687BD6FD3}"/>
              </a:ext>
            </a:extLst>
          </p:cNvPr>
          <p:cNvSpPr>
            <a:spLocks noGrp="1"/>
          </p:cNvSpPr>
          <p:nvPr>
            <p:ph idx="14"/>
          </p:nvPr>
        </p:nvSpPr>
        <p:spPr>
          <a:xfrm>
            <a:off x="1712600" y="558351"/>
            <a:ext cx="3423713" cy="3960487"/>
          </a:xfrm>
        </p:spPr>
        <p:txBody>
          <a:bodyPr>
            <a:normAutofit/>
          </a:bodyPr>
          <a:lstStyle>
            <a:lvl1pPr marL="0" indent="0">
              <a:buNone/>
              <a:defRPr sz="15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19" name="Straight Connector 8">
            <a:extLst>
              <a:ext uri="{FF2B5EF4-FFF2-40B4-BE49-F238E27FC236}">
                <a16:creationId xmlns:a16="http://schemas.microsoft.com/office/drawing/2014/main" id="{2A3FE5B5-C18E-C841-B8FD-4BCB297ACE54}"/>
              </a:ext>
            </a:extLst>
          </p:cNvPr>
          <p:cNvCxnSpPr/>
          <p:nvPr userDrawn="1"/>
        </p:nvCxnSpPr>
        <p:spPr>
          <a:xfrm>
            <a:off x="5148064"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517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10" name="Slide Number Placeholder 5">
            <a:extLst>
              <a:ext uri="{FF2B5EF4-FFF2-40B4-BE49-F238E27FC236}">
                <a16:creationId xmlns:a16="http://schemas.microsoft.com/office/drawing/2014/main" id="{D63D6AC5-1A3E-014C-B97D-01F239D411DC}"/>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5" name="Title 1">
            <a:extLst>
              <a:ext uri="{FF2B5EF4-FFF2-40B4-BE49-F238E27FC236}">
                <a16:creationId xmlns:a16="http://schemas.microsoft.com/office/drawing/2014/main" id="{3346DDD5-7E44-A34A-8A09-B65CCCF51302}"/>
              </a:ext>
            </a:extLst>
          </p:cNvPr>
          <p:cNvSpPr>
            <a:spLocks noGrp="1"/>
          </p:cNvSpPr>
          <p:nvPr>
            <p:ph type="title"/>
          </p:nvPr>
        </p:nvSpPr>
        <p:spPr>
          <a:xfrm>
            <a:off x="6525323" y="558352"/>
            <a:ext cx="1503060" cy="480840"/>
          </a:xfrm>
        </p:spPr>
        <p:txBody>
          <a:bodyPr anchor="t">
            <a:noAutofit/>
          </a:bodyPr>
          <a:lstStyle>
            <a:lvl1pPr marL="0" marR="0" indent="0" algn="l" defTabSz="685797" rtl="0" eaLnBrk="1" fontAlgn="auto" latinLnBrk="0" hangingPunct="1">
              <a:lnSpc>
                <a:spcPct val="90000"/>
              </a:lnSpc>
              <a:spcBef>
                <a:spcPct val="0"/>
              </a:spcBef>
              <a:spcAft>
                <a:spcPts val="0"/>
              </a:spcAft>
              <a:buClrTx/>
              <a:buSzTx/>
              <a:buFontTx/>
              <a:buNone/>
              <a:tabLst/>
              <a:defRPr lang="en-US" sz="1000" b="1" smtClean="0">
                <a:effectLst/>
              </a:defRPr>
            </a:lvl1pPr>
          </a:lstStyle>
          <a:p>
            <a:endParaRPr lang="en-US"/>
          </a:p>
        </p:txBody>
      </p:sp>
      <p:sp>
        <p:nvSpPr>
          <p:cNvPr id="16" name="Content Placeholder 2">
            <a:extLst>
              <a:ext uri="{FF2B5EF4-FFF2-40B4-BE49-F238E27FC236}">
                <a16:creationId xmlns:a16="http://schemas.microsoft.com/office/drawing/2014/main" id="{AF929B0D-1557-9247-9EF9-492010960EE0}"/>
              </a:ext>
            </a:extLst>
          </p:cNvPr>
          <p:cNvSpPr>
            <a:spLocks noGrp="1"/>
          </p:cNvSpPr>
          <p:nvPr>
            <p:ph idx="13"/>
          </p:nvPr>
        </p:nvSpPr>
        <p:spPr>
          <a:xfrm>
            <a:off x="6525323" y="1368005"/>
            <a:ext cx="1503060" cy="3150832"/>
          </a:xfrm>
        </p:spPr>
        <p:txBody>
          <a:bodyPr>
            <a:normAutofit/>
          </a:bodyPr>
          <a:lstStyle>
            <a:lvl1pPr marL="136525" indent="-131763">
              <a:buFont typeface="Arial" charset="0"/>
              <a:buChar char="•"/>
              <a:tabLst/>
              <a:defRPr sz="1100">
                <a:latin typeface="Georgia" charset="0"/>
                <a:ea typeface="Georgia" charset="0"/>
                <a:cs typeface="Georgia" charset="0"/>
              </a:defRPr>
            </a:lvl1pPr>
            <a:lvl2pPr marL="136525" indent="-131763">
              <a:tabLst/>
              <a:defRPr sz="1000">
                <a:latin typeface="Georgia" charset="0"/>
                <a:ea typeface="Georgia" charset="0"/>
                <a:cs typeface="Georgia" charset="0"/>
              </a:defRPr>
            </a:lvl2pPr>
            <a:lvl3pPr>
              <a:defRPr sz="900"/>
            </a:lvl3pPr>
            <a:lvl4pPr>
              <a:defRPr sz="800"/>
            </a:lvl4pPr>
            <a:lvl5pPr>
              <a:defRPr sz="800"/>
            </a:lvl5pPr>
          </a:lstStyle>
          <a:p>
            <a:pPr lvl="0"/>
            <a:r>
              <a:rPr lang="en-US"/>
              <a:t>Click to edit Master text styles</a:t>
            </a:r>
          </a:p>
          <a:p>
            <a:pPr lvl="1"/>
            <a:r>
              <a:rPr lang="en-US"/>
              <a:t>Second level</a:t>
            </a:r>
          </a:p>
        </p:txBody>
      </p:sp>
      <p:cxnSp>
        <p:nvCxnSpPr>
          <p:cNvPr id="17" name="Straight Connector 4">
            <a:extLst>
              <a:ext uri="{FF2B5EF4-FFF2-40B4-BE49-F238E27FC236}">
                <a16:creationId xmlns:a16="http://schemas.microsoft.com/office/drawing/2014/main" id="{811917C9-5F7D-C14E-AAFA-941DE5E5BECA}"/>
              </a:ext>
            </a:extLst>
          </p:cNvPr>
          <p:cNvCxnSpPr>
            <a:cxnSpLocks/>
          </p:cNvCxnSpPr>
          <p:nvPr userDrawn="1"/>
        </p:nvCxnSpPr>
        <p:spPr>
          <a:xfrm flipH="1">
            <a:off x="6525325" y="1203598"/>
            <a:ext cx="1512167"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38CE9BEE-DF6D-244F-87F0-59FDBBA9C9C6}"/>
              </a:ext>
            </a:extLst>
          </p:cNvPr>
          <p:cNvSpPr>
            <a:spLocks noGrp="1"/>
          </p:cNvSpPr>
          <p:nvPr>
            <p:ph idx="14"/>
          </p:nvPr>
        </p:nvSpPr>
        <p:spPr>
          <a:xfrm>
            <a:off x="1691682" y="558353"/>
            <a:ext cx="4671410" cy="3960487"/>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8">
            <a:extLst>
              <a:ext uri="{FF2B5EF4-FFF2-40B4-BE49-F238E27FC236}">
                <a16:creationId xmlns:a16="http://schemas.microsoft.com/office/drawing/2014/main" id="{1E85970E-6649-CC49-A87F-45EEC91D25E7}"/>
              </a:ext>
            </a:extLst>
          </p:cNvPr>
          <p:cNvCxnSpPr/>
          <p:nvPr userDrawn="1"/>
        </p:nvCxnSpPr>
        <p:spPr>
          <a:xfrm>
            <a:off x="6444208"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2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282863DF-43C9-B24D-87F5-4B6C47C5D0A6}"/>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1" name="Picture 5">
            <a:extLst>
              <a:ext uri="{FF2B5EF4-FFF2-40B4-BE49-F238E27FC236}">
                <a16:creationId xmlns:a16="http://schemas.microsoft.com/office/drawing/2014/main" id="{22AB5748-82B4-A449-B896-85E91075BD5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2" name="Title 1"/>
          <p:cNvSpPr>
            <a:spLocks noGrp="1"/>
          </p:cNvSpPr>
          <p:nvPr>
            <p:ph type="title"/>
          </p:nvPr>
        </p:nvSpPr>
        <p:spPr>
          <a:xfrm>
            <a:off x="1692400" y="558350"/>
            <a:ext cx="6480000" cy="709666"/>
          </a:xfrm>
        </p:spPr>
        <p:txBody>
          <a:bodyPr>
            <a:normAutofit/>
          </a:bodyPr>
          <a:lstStyle>
            <a:lvl1pPr>
              <a:defRPr sz="3200"/>
            </a:lvl1pPr>
          </a:lstStyle>
          <a:p>
            <a:r>
              <a:rPr lang="fi-FI" dirty="0"/>
              <a:t>Muokkaa perustyylejä naps.</a:t>
            </a:r>
            <a:endParaRPr lang="en-US" dirty="0"/>
          </a:p>
        </p:txBody>
      </p:sp>
      <p:sp>
        <p:nvSpPr>
          <p:cNvPr id="3" name="Content Placeholder 2"/>
          <p:cNvSpPr>
            <a:spLocks noGrp="1"/>
          </p:cNvSpPr>
          <p:nvPr>
            <p:ph idx="1"/>
          </p:nvPr>
        </p:nvSpPr>
        <p:spPr>
          <a:xfrm>
            <a:off x="1692400" y="1419625"/>
            <a:ext cx="6480000" cy="3039091"/>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0" name="Slide Number Placeholder 5">
            <a:extLst>
              <a:ext uri="{FF2B5EF4-FFF2-40B4-BE49-F238E27FC236}">
                <a16:creationId xmlns:a16="http://schemas.microsoft.com/office/drawing/2014/main" id="{0E012387-E3ED-4F4C-8E8B-B3CC417EF25C}"/>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068EC24-A64E-394E-8778-0D7AE4EB07D4}"/>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1" name="Picture 5">
            <a:extLst>
              <a:ext uri="{FF2B5EF4-FFF2-40B4-BE49-F238E27FC236}">
                <a16:creationId xmlns:a16="http://schemas.microsoft.com/office/drawing/2014/main" id="{29A55508-614E-A849-8079-84D4DE1530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2" name="Title 1"/>
          <p:cNvSpPr>
            <a:spLocks noGrp="1"/>
          </p:cNvSpPr>
          <p:nvPr>
            <p:ph type="title"/>
          </p:nvPr>
        </p:nvSpPr>
        <p:spPr>
          <a:xfrm>
            <a:off x="1692400" y="558353"/>
            <a:ext cx="6480000" cy="334785"/>
          </a:xfrm>
        </p:spPr>
        <p:txBody>
          <a:bodyPr>
            <a:normAutofit/>
          </a:bodyPr>
          <a:lstStyle>
            <a:lvl1pPr>
              <a:defRPr sz="2000"/>
            </a:lvl1pPr>
          </a:lstStyle>
          <a:p>
            <a:r>
              <a:rPr lang="fi-FI" dirty="0"/>
              <a:t>Muokkaa perustyylejä naps.</a:t>
            </a:r>
            <a:endParaRPr lang="en-US" dirty="0"/>
          </a:p>
        </p:txBody>
      </p:sp>
      <p:sp>
        <p:nvSpPr>
          <p:cNvPr id="5" name="Content Placeholder 2"/>
          <p:cNvSpPr>
            <a:spLocks noGrp="1"/>
          </p:cNvSpPr>
          <p:nvPr>
            <p:ph idx="1"/>
          </p:nvPr>
        </p:nvSpPr>
        <p:spPr>
          <a:xfrm>
            <a:off x="1692400" y="1338743"/>
            <a:ext cx="6480000" cy="3119974"/>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6" name="Straight Connector 5"/>
          <p:cNvCxnSpPr/>
          <p:nvPr userDrawn="1"/>
        </p:nvCxnSpPr>
        <p:spPr>
          <a:xfrm flipH="1">
            <a:off x="1692400" y="1131590"/>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AE8D72E-8B27-2144-9F33-9B5D951CF29F}"/>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191943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6068EC24-A64E-394E-8778-0D7AE4EB07D4}"/>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1" name="Picture 5">
            <a:extLst>
              <a:ext uri="{FF2B5EF4-FFF2-40B4-BE49-F238E27FC236}">
                <a16:creationId xmlns:a16="http://schemas.microsoft.com/office/drawing/2014/main" id="{29A55508-614E-A849-8079-84D4DE1530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2" name="Title 1"/>
          <p:cNvSpPr>
            <a:spLocks noGrp="1"/>
          </p:cNvSpPr>
          <p:nvPr>
            <p:ph type="title"/>
          </p:nvPr>
        </p:nvSpPr>
        <p:spPr>
          <a:xfrm>
            <a:off x="1692400" y="558353"/>
            <a:ext cx="6480000" cy="334785"/>
          </a:xfrm>
        </p:spPr>
        <p:txBody>
          <a:bodyPr>
            <a:normAutofit/>
          </a:bodyPr>
          <a:lstStyle>
            <a:lvl1pPr>
              <a:defRPr sz="2000"/>
            </a:lvl1pPr>
          </a:lstStyle>
          <a:p>
            <a:r>
              <a:rPr lang="fi-FI"/>
              <a:t>Muokkaa perustyylejä naps.</a:t>
            </a:r>
            <a:endParaRPr lang="en-US"/>
          </a:p>
        </p:txBody>
      </p:sp>
      <p:cxnSp>
        <p:nvCxnSpPr>
          <p:cNvPr id="6" name="Straight Connector 5"/>
          <p:cNvCxnSpPr/>
          <p:nvPr userDrawn="1"/>
        </p:nvCxnSpPr>
        <p:spPr>
          <a:xfrm flipH="1">
            <a:off x="1692400" y="1131590"/>
            <a:ext cx="6480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AE8D72E-8B27-2144-9F33-9B5D951CF29F}"/>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
        <p:nvSpPr>
          <p:cNvPr id="13" name="Content Placeholder 2">
            <a:extLst>
              <a:ext uri="{FF2B5EF4-FFF2-40B4-BE49-F238E27FC236}">
                <a16:creationId xmlns:a16="http://schemas.microsoft.com/office/drawing/2014/main" id="{739E0DE8-461C-1540-9DA9-18BAB9B4075A}"/>
              </a:ext>
            </a:extLst>
          </p:cNvPr>
          <p:cNvSpPr>
            <a:spLocks noGrp="1"/>
          </p:cNvSpPr>
          <p:nvPr>
            <p:ph idx="10"/>
          </p:nvPr>
        </p:nvSpPr>
        <p:spPr>
          <a:xfrm>
            <a:off x="1674497" y="1338743"/>
            <a:ext cx="3087769" cy="3177222"/>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4" name="Content Placeholder 2">
            <a:extLst>
              <a:ext uri="{FF2B5EF4-FFF2-40B4-BE49-F238E27FC236}">
                <a16:creationId xmlns:a16="http://schemas.microsoft.com/office/drawing/2014/main" id="{96098BE1-82A6-844B-8E27-A6AEC2F9DEB2}"/>
              </a:ext>
            </a:extLst>
          </p:cNvPr>
          <p:cNvSpPr>
            <a:spLocks noGrp="1"/>
          </p:cNvSpPr>
          <p:nvPr>
            <p:ph idx="13"/>
          </p:nvPr>
        </p:nvSpPr>
        <p:spPr>
          <a:xfrm>
            <a:off x="5084633" y="1338743"/>
            <a:ext cx="3087769" cy="3177222"/>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94126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A146991-ADEC-4C47-9656-D42FA9345E51}"/>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5" name="Picture 5">
            <a:extLst>
              <a:ext uri="{FF2B5EF4-FFF2-40B4-BE49-F238E27FC236}">
                <a16:creationId xmlns:a16="http://schemas.microsoft.com/office/drawing/2014/main" id="{66FF075F-0F75-2546-860C-A805ADC9877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7" name="Title 1"/>
          <p:cNvSpPr>
            <a:spLocks noGrp="1"/>
          </p:cNvSpPr>
          <p:nvPr>
            <p:ph type="title"/>
          </p:nvPr>
        </p:nvSpPr>
        <p:spPr>
          <a:xfrm>
            <a:off x="1674492" y="558350"/>
            <a:ext cx="6480000" cy="501232"/>
          </a:xfrm>
        </p:spPr>
        <p:txBody>
          <a:bodyPr>
            <a:normAutofit/>
          </a:bodyPr>
          <a:lstStyle>
            <a:lvl1pPr>
              <a:defRPr sz="2000"/>
            </a:lvl1pPr>
          </a:lstStyle>
          <a:p>
            <a:r>
              <a:rPr lang="fi-FI"/>
              <a:t>Muokkaa perustyylejä naps.</a:t>
            </a:r>
            <a:endParaRPr lang="en-US"/>
          </a:p>
        </p:txBody>
      </p:sp>
      <p:sp>
        <p:nvSpPr>
          <p:cNvPr id="9" name="Content Placeholder 2"/>
          <p:cNvSpPr>
            <a:spLocks noGrp="1"/>
          </p:cNvSpPr>
          <p:nvPr>
            <p:ph idx="1"/>
          </p:nvPr>
        </p:nvSpPr>
        <p:spPr>
          <a:xfrm>
            <a:off x="1674497" y="1131590"/>
            <a:ext cx="3087769" cy="338437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3" name="Content Placeholder 2"/>
          <p:cNvSpPr>
            <a:spLocks noGrp="1"/>
          </p:cNvSpPr>
          <p:nvPr>
            <p:ph idx="13"/>
          </p:nvPr>
        </p:nvSpPr>
        <p:spPr>
          <a:xfrm>
            <a:off x="5084633" y="1131590"/>
            <a:ext cx="3087769" cy="3384375"/>
          </a:xfrm>
        </p:spPr>
        <p:txBody>
          <a:bodyPr>
            <a:normAutofit/>
          </a:bodyPr>
          <a:lstStyle>
            <a:lvl1pPr marL="0" indent="0">
              <a:buNone/>
              <a:defRPr sz="16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1" name="Slide Number Placeholder 5">
            <a:extLst>
              <a:ext uri="{FF2B5EF4-FFF2-40B4-BE49-F238E27FC236}">
                <a16:creationId xmlns:a16="http://schemas.microsoft.com/office/drawing/2014/main" id="{82A5EA89-C12B-7D43-82C1-1A507E520799}"/>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16D0159B-2F82-3F4C-A407-0BAAEEF86D89}"/>
              </a:ext>
            </a:extLst>
          </p:cNvPr>
          <p:cNvSpPr/>
          <p:nvPr userDrawn="1"/>
        </p:nvSpPr>
        <p:spPr>
          <a:xfrm>
            <a:off x="0" y="0"/>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3" name="Picture 5">
            <a:extLst>
              <a:ext uri="{FF2B5EF4-FFF2-40B4-BE49-F238E27FC236}">
                <a16:creationId xmlns:a16="http://schemas.microsoft.com/office/drawing/2014/main" id="{CF662954-F972-3D4B-AC1C-F2733B5DF3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2" name="Title 1"/>
          <p:cNvSpPr>
            <a:spLocks noGrp="1"/>
          </p:cNvSpPr>
          <p:nvPr>
            <p:ph type="title"/>
          </p:nvPr>
        </p:nvSpPr>
        <p:spPr>
          <a:xfrm>
            <a:off x="5462914" y="558350"/>
            <a:ext cx="2702792" cy="709666"/>
          </a:xfrm>
        </p:spPr>
        <p:txBody>
          <a:bodyPr anchor="t">
            <a:noAutofit/>
          </a:bodyPr>
          <a:lstStyle>
            <a:lvl1pPr>
              <a:defRPr sz="2000"/>
            </a:lvl1pPr>
          </a:lstStyle>
          <a:p>
            <a:r>
              <a:rPr lang="fi-FI"/>
              <a:t>Muokkaa perustyylejä naps.</a:t>
            </a:r>
            <a:endParaRPr lang="en-US"/>
          </a:p>
        </p:txBody>
      </p:sp>
      <p:sp>
        <p:nvSpPr>
          <p:cNvPr id="4" name="Content Placeholder 2"/>
          <p:cNvSpPr>
            <a:spLocks noGrp="1"/>
          </p:cNvSpPr>
          <p:nvPr>
            <p:ph idx="13"/>
          </p:nvPr>
        </p:nvSpPr>
        <p:spPr>
          <a:xfrm>
            <a:off x="5462915" y="1571267"/>
            <a:ext cx="2709487" cy="2947570"/>
          </a:xfrm>
        </p:spPr>
        <p:txBody>
          <a:bodyPr>
            <a:normAutofit/>
          </a:bodyPr>
          <a:lstStyle>
            <a:lvl1pPr marL="0" indent="0">
              <a:buFont typeface="Arial" charset="0"/>
              <a:buNone/>
              <a:tabLst/>
              <a:defRPr sz="1200">
                <a:latin typeface="Georgia" charset="0"/>
                <a:ea typeface="Georgia" charset="0"/>
                <a:cs typeface="Georgia" charset="0"/>
              </a:defRPr>
            </a:lvl1pPr>
            <a:lvl2pPr>
              <a:defRPr sz="1100">
                <a:latin typeface="Georgia" charset="0"/>
                <a:ea typeface="Georgia" charset="0"/>
                <a:cs typeface="Georgia" charset="0"/>
              </a:defRPr>
            </a:lvl2pPr>
            <a:lvl3pPr>
              <a:defRPr sz="1050">
                <a:latin typeface="Georgia" charset="0"/>
                <a:ea typeface="Georgia" charset="0"/>
                <a:cs typeface="Georgia" charset="0"/>
              </a:defRPr>
            </a:lvl3pPr>
            <a:lvl4pPr>
              <a:defRPr sz="1000"/>
            </a:lvl4pPr>
            <a:lvl5pPr>
              <a:defRPr sz="1000"/>
            </a:lvl5pPr>
          </a:lstStyle>
          <a:p>
            <a:pPr lvl="0"/>
            <a:r>
              <a:rPr lang="fi-FI"/>
              <a:t>Muokkaa tekstin perustyylejä napsauttamalla</a:t>
            </a:r>
          </a:p>
          <a:p>
            <a:pPr lvl="1"/>
            <a:r>
              <a:rPr lang="fi-FI"/>
              <a:t>toinen taso</a:t>
            </a:r>
          </a:p>
          <a:p>
            <a:pPr lvl="2"/>
            <a:r>
              <a:rPr lang="fi-FI"/>
              <a:t>kolmas taso</a:t>
            </a:r>
          </a:p>
        </p:txBody>
      </p:sp>
      <p:cxnSp>
        <p:nvCxnSpPr>
          <p:cNvPr id="5" name="Straight Connector 4"/>
          <p:cNvCxnSpPr>
            <a:cxnSpLocks/>
          </p:cNvCxnSpPr>
          <p:nvPr userDrawn="1"/>
        </p:nvCxnSpPr>
        <p:spPr>
          <a:xfrm flipH="1">
            <a:off x="5467670" y="1419641"/>
            <a:ext cx="269803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4"/>
          </p:nvPr>
        </p:nvSpPr>
        <p:spPr>
          <a:xfrm>
            <a:off x="1685324" y="558353"/>
            <a:ext cx="3423713" cy="3960487"/>
          </a:xfrm>
        </p:spPr>
        <p:txBody>
          <a:bodyPr>
            <a:normAutofit/>
          </a:bodyPr>
          <a:lstStyle>
            <a:lvl1pPr marL="0" indent="0">
              <a:buNone/>
              <a:defRPr sz="1500">
                <a:latin typeface="Georgia" charset="0"/>
                <a:ea typeface="Georgia" charset="0"/>
                <a:cs typeface="Georgia" charset="0"/>
              </a:defRPr>
            </a:lvl1pPr>
            <a:lvl2pPr>
              <a:defRPr sz="1200">
                <a:latin typeface="Georgia" charset="0"/>
                <a:ea typeface="Georgia" charset="0"/>
                <a:cs typeface="Georgia" charset="0"/>
              </a:defRPr>
            </a:lvl2pPr>
            <a:lvl3pPr>
              <a:defRPr sz="1100">
                <a:latin typeface="Georgia" charset="0"/>
                <a:ea typeface="Georgia" charset="0"/>
                <a:cs typeface="Georgia" charset="0"/>
              </a:defRPr>
            </a:lvl3pPr>
            <a:lvl4pPr>
              <a:defRPr sz="1050">
                <a:latin typeface="Georgia" charset="0"/>
                <a:ea typeface="Georgia" charset="0"/>
                <a:cs typeface="Georgia" charset="0"/>
              </a:defRPr>
            </a:lvl4pPr>
            <a:lvl5pPr>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9" name="Straight Connector 8"/>
          <p:cNvCxnSpPr/>
          <p:nvPr userDrawn="1"/>
        </p:nvCxnSpPr>
        <p:spPr>
          <a:xfrm>
            <a:off x="5285386" y="558349"/>
            <a:ext cx="0" cy="39604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8D8CFE1-C3C7-5740-8333-D05F5739894B}"/>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168011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16D0159B-2F82-3F4C-A407-0BAAEEF86D89}"/>
              </a:ext>
            </a:extLst>
          </p:cNvPr>
          <p:cNvSpPr/>
          <p:nvPr userDrawn="1"/>
        </p:nvSpPr>
        <p:spPr>
          <a:xfrm>
            <a:off x="0" y="-4429"/>
            <a:ext cx="9144000" cy="50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latin typeface="Arial"/>
            </a:endParaRPr>
          </a:p>
        </p:txBody>
      </p:sp>
      <p:pic>
        <p:nvPicPr>
          <p:cNvPr id="13" name="Picture 5">
            <a:extLst>
              <a:ext uri="{FF2B5EF4-FFF2-40B4-BE49-F238E27FC236}">
                <a16:creationId xmlns:a16="http://schemas.microsoft.com/office/drawing/2014/main" id="{CF662954-F972-3D4B-AC1C-F2733B5DF3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622" y="162940"/>
            <a:ext cx="1349375" cy="569913"/>
          </a:xfrm>
          <a:prstGeom prst="rect">
            <a:avLst/>
          </a:prstGeom>
          <a:noFill/>
          <a:ln w="9525">
            <a:noFill/>
            <a:miter lim="800000"/>
            <a:headEnd/>
            <a:tailEnd/>
          </a:ln>
        </p:spPr>
      </p:pic>
      <p:sp>
        <p:nvSpPr>
          <p:cNvPr id="4" name="Content Placeholder 2"/>
          <p:cNvSpPr>
            <a:spLocks noGrp="1"/>
          </p:cNvSpPr>
          <p:nvPr>
            <p:ph idx="13"/>
          </p:nvPr>
        </p:nvSpPr>
        <p:spPr>
          <a:xfrm>
            <a:off x="5796584" y="558350"/>
            <a:ext cx="2375818" cy="3960488"/>
          </a:xfrm>
        </p:spPr>
        <p:txBody>
          <a:bodyPr>
            <a:normAutofit/>
          </a:bodyPr>
          <a:lstStyle>
            <a:lvl1pPr marL="0" indent="0">
              <a:lnSpc>
                <a:spcPct val="100000"/>
              </a:lnSpc>
              <a:buFont typeface="Arial" charset="0"/>
              <a:buNone/>
              <a:tabLst/>
              <a:defRPr sz="950">
                <a:latin typeface="Arial" panose="020B0604020202020204" pitchFamily="34" charset="0"/>
                <a:ea typeface="Arial" panose="020B0604020202020204" pitchFamily="34" charset="0"/>
                <a:cs typeface="Arial" panose="020B0604020202020204" pitchFamily="34" charset="0"/>
              </a:defRPr>
            </a:lvl1pPr>
            <a:lvl2pPr>
              <a:lnSpc>
                <a:spcPct val="100000"/>
              </a:lnSpc>
              <a:defRPr sz="950">
                <a:latin typeface="Arial" panose="020B0604020202020204" pitchFamily="34" charset="0"/>
                <a:ea typeface="Arial" panose="020B0604020202020204" pitchFamily="34" charset="0"/>
                <a:cs typeface="Arial" panose="020B0604020202020204" pitchFamily="34" charset="0"/>
              </a:defRPr>
            </a:lvl2pPr>
            <a:lvl3pPr>
              <a:lnSpc>
                <a:spcPct val="100000"/>
              </a:lnSpc>
              <a:defRPr sz="950">
                <a:latin typeface="Arial" panose="020B0604020202020204" pitchFamily="34" charset="0"/>
                <a:ea typeface="Arial" panose="020B0604020202020204" pitchFamily="34" charset="0"/>
                <a:cs typeface="Arial" panose="020B0604020202020204" pitchFamily="34" charset="0"/>
              </a:defRPr>
            </a:lvl3pPr>
            <a:lvl4pPr>
              <a:defRPr sz="1000"/>
            </a:lvl4pPr>
            <a:lvl5pPr>
              <a:defRPr sz="1000"/>
            </a:lvl5pPr>
          </a:lstStyle>
          <a:p>
            <a:pPr lvl="0"/>
            <a:r>
              <a:rPr lang="fi-FI"/>
              <a:t>Muokkaa tekstin perustyylejä napsauttamalla</a:t>
            </a:r>
          </a:p>
          <a:p>
            <a:pPr lvl="1"/>
            <a:r>
              <a:rPr lang="fi-FI"/>
              <a:t>toinen taso</a:t>
            </a:r>
          </a:p>
          <a:p>
            <a:pPr lvl="2"/>
            <a:r>
              <a:rPr lang="fi-FI"/>
              <a:t>kolmas taso</a:t>
            </a:r>
          </a:p>
        </p:txBody>
      </p:sp>
      <p:sp>
        <p:nvSpPr>
          <p:cNvPr id="8" name="Content Placeholder 2"/>
          <p:cNvSpPr>
            <a:spLocks noGrp="1"/>
          </p:cNvSpPr>
          <p:nvPr>
            <p:ph idx="14"/>
          </p:nvPr>
        </p:nvSpPr>
        <p:spPr>
          <a:xfrm>
            <a:off x="1685324" y="987574"/>
            <a:ext cx="3822332" cy="3531266"/>
          </a:xfrm>
        </p:spPr>
        <p:txBody>
          <a:bodyPr>
            <a:normAutofit/>
          </a:bodyPr>
          <a:lstStyle>
            <a:lvl1pPr marL="0" indent="0">
              <a:lnSpc>
                <a:spcPct val="100000"/>
              </a:lnSpc>
              <a:buNone/>
              <a:defRPr sz="1500">
                <a:latin typeface="Georgia" charset="0"/>
                <a:ea typeface="Georgia" charset="0"/>
                <a:cs typeface="Georgia" charset="0"/>
              </a:defRPr>
            </a:lvl1pPr>
            <a:lvl2pPr>
              <a:lnSpc>
                <a:spcPct val="100000"/>
              </a:lnSpc>
              <a:defRPr sz="1200">
                <a:latin typeface="Georgia" charset="0"/>
                <a:ea typeface="Georgia" charset="0"/>
                <a:cs typeface="Georgia" charset="0"/>
              </a:defRPr>
            </a:lvl2pPr>
            <a:lvl3pPr>
              <a:lnSpc>
                <a:spcPct val="100000"/>
              </a:lnSpc>
              <a:defRPr sz="1100">
                <a:latin typeface="Georgia" charset="0"/>
                <a:ea typeface="Georgia" charset="0"/>
                <a:cs typeface="Georgia" charset="0"/>
              </a:defRPr>
            </a:lvl3pPr>
            <a:lvl4pPr>
              <a:lnSpc>
                <a:spcPct val="100000"/>
              </a:lnSpc>
              <a:defRPr sz="1050">
                <a:latin typeface="Georgia" charset="0"/>
                <a:ea typeface="Georgia" charset="0"/>
                <a:cs typeface="Georgia" charset="0"/>
              </a:defRPr>
            </a:lvl4pPr>
            <a:lvl5pPr>
              <a:lnSpc>
                <a:spcPct val="100000"/>
              </a:lnSpc>
              <a:defRPr sz="1050">
                <a:latin typeface="Georgia" charset="0"/>
                <a:ea typeface="Georgia" charset="0"/>
                <a:cs typeface="Georgia"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9" name="Straight Connector 8"/>
          <p:cNvCxnSpPr/>
          <p:nvPr userDrawn="1"/>
        </p:nvCxnSpPr>
        <p:spPr>
          <a:xfrm>
            <a:off x="5652120" y="558350"/>
            <a:ext cx="0" cy="39604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08D8CFE1-C3C7-5740-8333-D05F5739894B}"/>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15" name="Straight Connector 14">
            <a:extLst>
              <a:ext uri="{FF2B5EF4-FFF2-40B4-BE49-F238E27FC236}">
                <a16:creationId xmlns:a16="http://schemas.microsoft.com/office/drawing/2014/main" id="{04ED38ED-E645-3E4F-A28E-633032D6192D}"/>
              </a:ext>
            </a:extLst>
          </p:cNvPr>
          <p:cNvCxnSpPr>
            <a:cxnSpLocks/>
          </p:cNvCxnSpPr>
          <p:nvPr userDrawn="1"/>
        </p:nvCxnSpPr>
        <p:spPr>
          <a:xfrm flipH="1">
            <a:off x="1685325" y="915566"/>
            <a:ext cx="382233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2A02E44-E4C6-DF44-AE69-F4922A900A49}"/>
              </a:ext>
            </a:extLst>
          </p:cNvPr>
          <p:cNvSpPr>
            <a:spLocks noGrp="1"/>
          </p:cNvSpPr>
          <p:nvPr>
            <p:ph type="title"/>
          </p:nvPr>
        </p:nvSpPr>
        <p:spPr>
          <a:xfrm>
            <a:off x="1685324" y="558350"/>
            <a:ext cx="3822322" cy="357212"/>
          </a:xfrm>
        </p:spPr>
        <p:txBody>
          <a:bodyPr anchor="t">
            <a:noAutofit/>
          </a:bodyPr>
          <a:lstStyle>
            <a:lvl1pPr>
              <a:defRPr sz="1800"/>
            </a:lvl1pPr>
          </a:lstStyle>
          <a:p>
            <a:r>
              <a:rPr lang="fi-FI"/>
              <a:t>Muokkaa perustyylejä naps.</a:t>
            </a:r>
            <a:endParaRPr lang="en-US"/>
          </a:p>
        </p:txBody>
      </p:sp>
    </p:spTree>
    <p:extLst>
      <p:ext uri="{BB962C8B-B14F-4D97-AF65-F5344CB8AC3E}">
        <p14:creationId xmlns:p14="http://schemas.microsoft.com/office/powerpoint/2010/main" val="162398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png"/><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2" y="2"/>
            <a:ext cx="9144000" cy="5145225"/>
          </a:xfrm>
          <a:prstGeom prst="rect">
            <a:avLst/>
          </a:prstGeom>
        </p:spPr>
      </p:pic>
      <p:sp>
        <p:nvSpPr>
          <p:cNvPr id="8" name="Rectangle 7"/>
          <p:cNvSpPr/>
          <p:nvPr userDrawn="1"/>
        </p:nvSpPr>
        <p:spPr>
          <a:xfrm>
            <a:off x="108000" y="107550"/>
            <a:ext cx="8928000" cy="492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350" dirty="0">
                <a:solidFill>
                  <a:schemeClr val="tx1"/>
                </a:solidFill>
                <a:latin typeface="Arial"/>
              </a:rPr>
              <a:t> </a:t>
            </a:r>
          </a:p>
        </p:txBody>
      </p:sp>
      <p:sp>
        <p:nvSpPr>
          <p:cNvPr id="2" name="Title Placeholder 1"/>
          <p:cNvSpPr>
            <a:spLocks noGrp="1"/>
          </p:cNvSpPr>
          <p:nvPr>
            <p:ph type="title"/>
          </p:nvPr>
        </p:nvSpPr>
        <p:spPr>
          <a:xfrm>
            <a:off x="1692400" y="626400"/>
            <a:ext cx="6480000" cy="709666"/>
          </a:xfrm>
          <a:prstGeom prst="rect">
            <a:avLst/>
          </a:prstGeom>
        </p:spPr>
        <p:txBody>
          <a:bodyPr vert="horz" lIns="0" tIns="0" rIns="36000" bIns="46800" rtlCol="0" anchor="t">
            <a:normAutofit/>
          </a:bodyPr>
          <a:lstStyle/>
          <a:p>
            <a:r>
              <a:rPr lang="fi-FI"/>
              <a:t>Muokkaa perustyylejä naps.</a:t>
            </a:r>
            <a:endParaRPr lang="en-US"/>
          </a:p>
        </p:txBody>
      </p:sp>
      <p:sp>
        <p:nvSpPr>
          <p:cNvPr id="3" name="Text Placeholder 2"/>
          <p:cNvSpPr>
            <a:spLocks noGrp="1"/>
          </p:cNvSpPr>
          <p:nvPr>
            <p:ph type="body" idx="1"/>
          </p:nvPr>
        </p:nvSpPr>
        <p:spPr>
          <a:xfrm>
            <a:off x="1691680" y="1636716"/>
            <a:ext cx="6480720" cy="2951162"/>
          </a:xfrm>
          <a:prstGeom prst="rect">
            <a:avLst/>
          </a:prstGeom>
        </p:spPr>
        <p:txBody>
          <a:bodyPr vert="horz" lIns="0" tIns="0" rIns="3600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Slide Number Placeholder 5"/>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cxnSp>
        <p:nvCxnSpPr>
          <p:cNvPr id="13" name="Straight Connector 12"/>
          <p:cNvCxnSpPr/>
          <p:nvPr/>
        </p:nvCxnSpPr>
        <p:spPr>
          <a:xfrm flipH="1">
            <a:off x="331582" y="4811282"/>
            <a:ext cx="1212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4252" y="4292921"/>
            <a:ext cx="12269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67870" y="162609"/>
            <a:ext cx="1368792" cy="573448"/>
          </a:xfrm>
          <a:prstGeom prst="rect">
            <a:avLst/>
          </a:prstGeom>
        </p:spPr>
      </p:pic>
      <p:pic>
        <p:nvPicPr>
          <p:cNvPr id="11" name="Picture 5"/>
          <p:cNvPicPr>
            <a:picLocks noChangeAspect="1"/>
          </p:cNvPicPr>
          <p:nvPr userDrawn="1"/>
        </p:nvPicPr>
        <p:blipFill>
          <a:blip r:embed="rId19" cstate="print">
            <a:extLst>
              <a:ext uri="{28A0092B-C50C-407E-A947-70E740481C1C}">
                <a14:useLocalDpi xmlns:a14="http://schemas.microsoft.com/office/drawing/2010/main"/>
              </a:ext>
            </a:extLst>
          </a:blip>
          <a:srcRect/>
          <a:stretch>
            <a:fillRect/>
          </a:stretch>
        </p:blipFill>
        <p:spPr bwMode="auto">
          <a:xfrm>
            <a:off x="164227" y="166144"/>
            <a:ext cx="1349375" cy="569913"/>
          </a:xfrm>
          <a:prstGeom prst="rect">
            <a:avLst/>
          </a:prstGeom>
          <a:noFill/>
          <a:ln w="9525">
            <a:noFill/>
            <a:miter lim="800000"/>
            <a:headEnd/>
            <a:tailEnd/>
          </a:ln>
        </p:spPr>
      </p:pic>
    </p:spTree>
    <p:extLst>
      <p:ext uri="{BB962C8B-B14F-4D97-AF65-F5344CB8AC3E}">
        <p14:creationId xmlns:p14="http://schemas.microsoft.com/office/powerpoint/2010/main" val="1968149797"/>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748" r:id="rId3"/>
    <p:sldLayoutId id="2147483662" r:id="rId4"/>
    <p:sldLayoutId id="2147483673" r:id="rId5"/>
    <p:sldLayoutId id="2147483744" r:id="rId6"/>
    <p:sldLayoutId id="2147483663" r:id="rId7"/>
    <p:sldLayoutId id="2147483664" r:id="rId8"/>
    <p:sldLayoutId id="2147483739" r:id="rId9"/>
    <p:sldLayoutId id="2147483740" r:id="rId10"/>
    <p:sldLayoutId id="2147483665" r:id="rId11"/>
    <p:sldLayoutId id="2147483683" r:id="rId12"/>
    <p:sldLayoutId id="2147483672" r:id="rId13"/>
    <p:sldLayoutId id="2147483661" r:id="rId14"/>
    <p:sldLayoutId id="2147483749" r:id="rId15"/>
  </p:sldLayoutIdLst>
  <p:hf hdr="0" dt="0"/>
  <p:txStyles>
    <p:titleStyle>
      <a:lvl1pPr algn="l" defTabSz="685797" rtl="0" eaLnBrk="1" latinLnBrk="0" hangingPunct="1">
        <a:lnSpc>
          <a:spcPct val="90000"/>
        </a:lnSpc>
        <a:spcBef>
          <a:spcPct val="0"/>
        </a:spcBef>
        <a:buNone/>
        <a:defRPr sz="3000" b="1" i="0" kern="1200">
          <a:solidFill>
            <a:schemeClr val="bg1"/>
          </a:solidFill>
          <a:latin typeface="Arial Black" charset="0"/>
          <a:ea typeface="Arial Black" charset="0"/>
          <a:cs typeface="Arial Black" charset="0"/>
        </a:defRPr>
      </a:lvl1pPr>
    </p:titleStyle>
    <p:body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900"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7"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7" algn="l" defTabSz="685797" rtl="0" eaLnBrk="1" latinLnBrk="0" hangingPunct="1">
        <a:defRPr sz="1350" kern="1200">
          <a:solidFill>
            <a:schemeClr val="tx1"/>
          </a:solidFill>
          <a:latin typeface="+mn-lt"/>
          <a:ea typeface="+mn-ea"/>
          <a:cs typeface="+mn-cs"/>
        </a:defRPr>
      </a:lvl6pPr>
      <a:lvl7pPr marL="2057397" algn="l" defTabSz="685797" rtl="0" eaLnBrk="1" latinLnBrk="0" hangingPunct="1">
        <a:defRPr sz="1350" kern="1200">
          <a:solidFill>
            <a:schemeClr val="tx1"/>
          </a:solidFill>
          <a:latin typeface="+mn-lt"/>
          <a:ea typeface="+mn-ea"/>
          <a:cs typeface="+mn-cs"/>
        </a:defRPr>
      </a:lvl7pPr>
      <a:lvl8pPr marL="2400294" algn="l" defTabSz="685797" rtl="0" eaLnBrk="1" latinLnBrk="0" hangingPunct="1">
        <a:defRPr sz="1350" kern="1200">
          <a:solidFill>
            <a:schemeClr val="tx1"/>
          </a:solidFill>
          <a:latin typeface="+mn-lt"/>
          <a:ea typeface="+mn-ea"/>
          <a:cs typeface="+mn-cs"/>
        </a:defRPr>
      </a:lvl8pPr>
      <a:lvl9pPr marL="2743194" algn="l" defTabSz="68579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2"/>
            <a:ext cx="9144000" cy="5145225"/>
          </a:xfrm>
          <a:prstGeom prst="rect">
            <a:avLst/>
          </a:prstGeom>
        </p:spPr>
      </p:pic>
      <p:sp>
        <p:nvSpPr>
          <p:cNvPr id="8" name="Rectangle 7"/>
          <p:cNvSpPr/>
          <p:nvPr userDrawn="1"/>
        </p:nvSpPr>
        <p:spPr>
          <a:xfrm>
            <a:off x="108000" y="108000"/>
            <a:ext cx="8928000" cy="4928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r>
              <a:rPr lang="en-US" sz="1350" dirty="0">
                <a:solidFill>
                  <a:schemeClr val="tx1"/>
                </a:solidFill>
                <a:latin typeface="Arial"/>
              </a:rPr>
              <a:t> </a:t>
            </a:r>
          </a:p>
        </p:txBody>
      </p:sp>
      <p:sp>
        <p:nvSpPr>
          <p:cNvPr id="2" name="Title Placeholder 1"/>
          <p:cNvSpPr>
            <a:spLocks noGrp="1"/>
          </p:cNvSpPr>
          <p:nvPr>
            <p:ph type="title"/>
          </p:nvPr>
        </p:nvSpPr>
        <p:spPr>
          <a:xfrm>
            <a:off x="1692400" y="626400"/>
            <a:ext cx="6480000" cy="709666"/>
          </a:xfrm>
          <a:prstGeom prst="rect">
            <a:avLst/>
          </a:prstGeom>
        </p:spPr>
        <p:txBody>
          <a:bodyPr vert="horz" lIns="0" tIns="0" rIns="36000" bIns="46800" rtlCol="0" anchor="t">
            <a:normAutofit/>
          </a:bodyPr>
          <a:lstStyle/>
          <a:p>
            <a:r>
              <a:rPr lang="fi-FI"/>
              <a:t>Muokkaa perustyylejä naps.</a:t>
            </a:r>
            <a:endParaRPr lang="en-US"/>
          </a:p>
        </p:txBody>
      </p:sp>
      <p:sp>
        <p:nvSpPr>
          <p:cNvPr id="3" name="Text Placeholder 2"/>
          <p:cNvSpPr>
            <a:spLocks noGrp="1"/>
          </p:cNvSpPr>
          <p:nvPr>
            <p:ph type="body" idx="1"/>
          </p:nvPr>
        </p:nvSpPr>
        <p:spPr>
          <a:xfrm>
            <a:off x="1691680" y="1636716"/>
            <a:ext cx="6480720" cy="2951162"/>
          </a:xfrm>
          <a:prstGeom prst="rect">
            <a:avLst/>
          </a:prstGeom>
        </p:spPr>
        <p:txBody>
          <a:bodyPr vert="horz" lIns="0" tIns="0" rIns="3600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cxnSp>
        <p:nvCxnSpPr>
          <p:cNvPr id="13" name="Straight Connector 12"/>
          <p:cNvCxnSpPr/>
          <p:nvPr/>
        </p:nvCxnSpPr>
        <p:spPr>
          <a:xfrm flipH="1">
            <a:off x="331582" y="4811282"/>
            <a:ext cx="1212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4252" y="4292921"/>
            <a:ext cx="12269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7870" y="162609"/>
            <a:ext cx="1368792" cy="573448"/>
          </a:xfrm>
          <a:prstGeom prst="rect">
            <a:avLst/>
          </a:prstGeom>
        </p:spPr>
      </p:pic>
      <p:pic>
        <p:nvPicPr>
          <p:cNvPr id="11" name="Picture 5"/>
          <p:cNvPicPr>
            <a:picLocks noChangeAspect="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62000" y="162940"/>
            <a:ext cx="1349375" cy="569913"/>
          </a:xfrm>
          <a:prstGeom prst="rect">
            <a:avLst/>
          </a:prstGeom>
          <a:noFill/>
          <a:ln w="9525">
            <a:noFill/>
            <a:miter lim="800000"/>
            <a:headEnd/>
            <a:tailEnd/>
          </a:ln>
        </p:spPr>
      </p:pic>
    </p:spTree>
    <p:extLst>
      <p:ext uri="{BB962C8B-B14F-4D97-AF65-F5344CB8AC3E}">
        <p14:creationId xmlns:p14="http://schemas.microsoft.com/office/powerpoint/2010/main" val="1467023234"/>
      </p:ext>
    </p:extLst>
  </p:cSld>
  <p:clrMap bg1="lt1" tx1="dk1" bg2="lt2" tx2="dk2" accent1="accent1" accent2="accent2" accent3="accent3" accent4="accent4" accent5="accent5" accent6="accent6" hlink="hlink" folHlink="folHlink"/>
  <p:sldLayoutIdLst>
    <p:sldLayoutId id="2147483738" r:id="rId1"/>
    <p:sldLayoutId id="2147483747" r:id="rId2"/>
  </p:sldLayoutIdLst>
  <p:hf hdr="0" dt="0"/>
  <p:txStyles>
    <p:titleStyle>
      <a:lvl1pPr algn="l" defTabSz="685797" rtl="0" eaLnBrk="1" latinLnBrk="0" hangingPunct="1">
        <a:lnSpc>
          <a:spcPct val="90000"/>
        </a:lnSpc>
        <a:spcBef>
          <a:spcPct val="0"/>
        </a:spcBef>
        <a:buNone/>
        <a:defRPr sz="3000" b="1" i="0" kern="1200">
          <a:solidFill>
            <a:schemeClr val="bg1"/>
          </a:solidFill>
          <a:latin typeface="Arial Black" charset="0"/>
          <a:ea typeface="Arial Black" charset="0"/>
          <a:cs typeface="Arial Black" charset="0"/>
        </a:defRPr>
      </a:lvl1pPr>
    </p:titleStyle>
    <p:body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900"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7"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7" algn="l" defTabSz="685797" rtl="0" eaLnBrk="1" latinLnBrk="0" hangingPunct="1">
        <a:defRPr sz="1350" kern="1200">
          <a:solidFill>
            <a:schemeClr val="tx1"/>
          </a:solidFill>
          <a:latin typeface="+mn-lt"/>
          <a:ea typeface="+mn-ea"/>
          <a:cs typeface="+mn-cs"/>
        </a:defRPr>
      </a:lvl6pPr>
      <a:lvl7pPr marL="2057397" algn="l" defTabSz="685797" rtl="0" eaLnBrk="1" latinLnBrk="0" hangingPunct="1">
        <a:defRPr sz="1350" kern="1200">
          <a:solidFill>
            <a:schemeClr val="tx1"/>
          </a:solidFill>
          <a:latin typeface="+mn-lt"/>
          <a:ea typeface="+mn-ea"/>
          <a:cs typeface="+mn-cs"/>
        </a:defRPr>
      </a:lvl7pPr>
      <a:lvl8pPr marL="2400294" algn="l" defTabSz="685797" rtl="0" eaLnBrk="1" latinLnBrk="0" hangingPunct="1">
        <a:defRPr sz="1350" kern="1200">
          <a:solidFill>
            <a:schemeClr val="tx1"/>
          </a:solidFill>
          <a:latin typeface="+mn-lt"/>
          <a:ea typeface="+mn-ea"/>
          <a:cs typeface="+mn-cs"/>
        </a:defRPr>
      </a:lvl8pPr>
      <a:lvl9pPr marL="2743194" algn="l" defTabSz="68579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1682" y="538616"/>
            <a:ext cx="6480715" cy="573448"/>
          </a:xfrm>
          <a:prstGeom prst="rect">
            <a:avLst/>
          </a:prstGeom>
        </p:spPr>
        <p:txBody>
          <a:bodyPr vert="horz" lIns="0" tIns="0" rIns="46800" bIns="45720" rtlCol="0" anchor="t">
            <a:noAutofit/>
          </a:bodyPr>
          <a:lstStyle/>
          <a:p>
            <a:r>
              <a:rPr lang="en-US"/>
              <a:t>Click to edit Master title style</a:t>
            </a:r>
          </a:p>
        </p:txBody>
      </p:sp>
      <p:sp>
        <p:nvSpPr>
          <p:cNvPr id="3" name="Text Placeholder 2"/>
          <p:cNvSpPr>
            <a:spLocks noGrp="1"/>
          </p:cNvSpPr>
          <p:nvPr>
            <p:ph type="body" idx="1"/>
          </p:nvPr>
        </p:nvSpPr>
        <p:spPr>
          <a:xfrm>
            <a:off x="1691682" y="1217971"/>
            <a:ext cx="6480715" cy="3327123"/>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9" name="Slide Number Placeholder 5">
            <a:extLst>
              <a:ext uri="{FF2B5EF4-FFF2-40B4-BE49-F238E27FC236}">
                <a16:creationId xmlns:a16="http://schemas.microsoft.com/office/drawing/2014/main" id="{C3DB6685-4DB1-7E4B-BE02-00DEA628673C}"/>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pic>
        <p:nvPicPr>
          <p:cNvPr id="7" name="Kuva 6">
            <a:extLst>
              <a:ext uri="{FF2B5EF4-FFF2-40B4-BE49-F238E27FC236}">
                <a16:creationId xmlns:a16="http://schemas.microsoft.com/office/drawing/2014/main" id="{DAB32A9A-B58B-B046-9F2F-54ADDC509463}"/>
              </a:ext>
            </a:extLst>
          </p:cNvPr>
          <p:cNvPicPr preferRelativeResize="0">
            <a:picLocks/>
          </p:cNvPicPr>
          <p:nvPr userDrawn="1"/>
        </p:nvPicPr>
        <p:blipFill>
          <a:blip r:embed="rId13"/>
          <a:stretch>
            <a:fillRect/>
          </a:stretch>
        </p:blipFill>
        <p:spPr>
          <a:xfrm>
            <a:off x="0" y="5035362"/>
            <a:ext cx="9144000" cy="108000"/>
          </a:xfrm>
          <a:prstGeom prst="rect">
            <a:avLst/>
          </a:prstGeom>
        </p:spPr>
      </p:pic>
    </p:spTree>
    <p:extLst>
      <p:ext uri="{BB962C8B-B14F-4D97-AF65-F5344CB8AC3E}">
        <p14:creationId xmlns:p14="http://schemas.microsoft.com/office/powerpoint/2010/main" val="239503912"/>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78" r:id="rId3"/>
    <p:sldLayoutId id="2147483698" r:id="rId4"/>
    <p:sldLayoutId id="2147483741" r:id="rId5"/>
    <p:sldLayoutId id="2147483699" r:id="rId6"/>
    <p:sldLayoutId id="2147483743" r:id="rId7"/>
    <p:sldLayoutId id="2147483680" r:id="rId8"/>
    <p:sldLayoutId id="2147483681" r:id="rId9"/>
    <p:sldLayoutId id="2147483750" r:id="rId10"/>
  </p:sldLayoutIdLst>
  <p:hf hdr="0" dt="0"/>
  <p:txStyles>
    <p:titleStyle>
      <a:lvl1pPr algn="l" defTabSz="685797" rtl="0" eaLnBrk="1" latinLnBrk="0" hangingPunct="1">
        <a:lnSpc>
          <a:spcPct val="90000"/>
        </a:lnSpc>
        <a:spcBef>
          <a:spcPct val="0"/>
        </a:spcBef>
        <a:buNone/>
        <a:defRPr sz="3000" b="1" i="0" kern="1200">
          <a:solidFill>
            <a:schemeClr val="tx1"/>
          </a:solidFill>
          <a:latin typeface="Arial Black" charset="0"/>
          <a:ea typeface="Arial Black" charset="0"/>
          <a:cs typeface="Arial Black" charset="0"/>
        </a:defRPr>
      </a:lvl1pPr>
    </p:titleStyle>
    <p:bodyStyle>
      <a:lvl1pPr marL="0" indent="0" algn="l" defTabSz="685797" rtl="0" eaLnBrk="1" latinLnBrk="0" hangingPunct="1">
        <a:lnSpc>
          <a:spcPct val="90000"/>
        </a:lnSpc>
        <a:spcBef>
          <a:spcPts val="750"/>
        </a:spcBef>
        <a:buFont typeface="Arial" panose="020B0604020202020204" pitchFamily="34" charset="0"/>
        <a:buNone/>
        <a:defRPr sz="1600" b="0" i="0" kern="1200">
          <a:solidFill>
            <a:schemeClr val="tx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tx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tx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tx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tx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900"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7"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7" algn="l" defTabSz="685797" rtl="0" eaLnBrk="1" latinLnBrk="0" hangingPunct="1">
        <a:defRPr sz="1350" kern="1200">
          <a:solidFill>
            <a:schemeClr val="tx1"/>
          </a:solidFill>
          <a:latin typeface="+mn-lt"/>
          <a:ea typeface="+mn-ea"/>
          <a:cs typeface="+mn-cs"/>
        </a:defRPr>
      </a:lvl6pPr>
      <a:lvl7pPr marL="2057397" algn="l" defTabSz="685797" rtl="0" eaLnBrk="1" latinLnBrk="0" hangingPunct="1">
        <a:defRPr sz="1350" kern="1200">
          <a:solidFill>
            <a:schemeClr val="tx1"/>
          </a:solidFill>
          <a:latin typeface="+mn-lt"/>
          <a:ea typeface="+mn-ea"/>
          <a:cs typeface="+mn-cs"/>
        </a:defRPr>
      </a:lvl7pPr>
      <a:lvl8pPr marL="2400294" algn="l" defTabSz="685797" rtl="0" eaLnBrk="1" latinLnBrk="0" hangingPunct="1">
        <a:defRPr sz="1350" kern="1200">
          <a:solidFill>
            <a:schemeClr val="tx1"/>
          </a:solidFill>
          <a:latin typeface="+mn-lt"/>
          <a:ea typeface="+mn-ea"/>
          <a:cs typeface="+mn-cs"/>
        </a:defRPr>
      </a:lvl8pPr>
      <a:lvl9pPr marL="2743194" algn="l" defTabSz="68579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 y="0"/>
            <a:ext cx="9140933" cy="5143500"/>
          </a:xfrm>
          <a:prstGeom prst="rect">
            <a:avLst/>
          </a:prstGeom>
        </p:spPr>
      </p:pic>
      <p:sp>
        <p:nvSpPr>
          <p:cNvPr id="4" name="Rectangle 7"/>
          <p:cNvSpPr/>
          <p:nvPr userDrawn="1"/>
        </p:nvSpPr>
        <p:spPr>
          <a:xfrm>
            <a:off x="107504" y="108000"/>
            <a:ext cx="8928000" cy="49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algn="ctr"/>
            <a:endParaRPr lang="en-US" sz="1350" dirty="0">
              <a:solidFill>
                <a:schemeClr val="tx1"/>
              </a:solidFill>
              <a:latin typeface="Arial"/>
            </a:endParaRPr>
          </a:p>
        </p:txBody>
      </p:sp>
    </p:spTree>
    <p:extLst>
      <p:ext uri="{BB962C8B-B14F-4D97-AF65-F5344CB8AC3E}">
        <p14:creationId xmlns:p14="http://schemas.microsoft.com/office/powerpoint/2010/main" val="2044623852"/>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685797" rtl="0" eaLnBrk="1" latinLnBrk="0" hangingPunct="1">
        <a:lnSpc>
          <a:spcPct val="90000"/>
        </a:lnSpc>
        <a:spcBef>
          <a:spcPct val="0"/>
        </a:spcBef>
        <a:buNone/>
        <a:defRPr sz="3300" b="1" i="0" kern="1200">
          <a:solidFill>
            <a:schemeClr val="bg1"/>
          </a:solidFill>
          <a:latin typeface="Arial Black" charset="0"/>
          <a:ea typeface="Arial Black" charset="0"/>
          <a:cs typeface="Arial Black" charset="0"/>
        </a:defRPr>
      </a:lvl1pPr>
    </p:titleStyle>
    <p:bodyStyle>
      <a:lvl1pPr marL="0" indent="0" algn="l" defTabSz="685797" rtl="0" eaLnBrk="1" latinLnBrk="0" hangingPunct="1">
        <a:lnSpc>
          <a:spcPct val="90000"/>
        </a:lnSpc>
        <a:spcBef>
          <a:spcPts val="750"/>
        </a:spcBef>
        <a:buFont typeface="Arial" panose="020B0604020202020204" pitchFamily="34" charset="0"/>
        <a:buNone/>
        <a:defRPr sz="1600" b="0" i="0" kern="1200">
          <a:solidFill>
            <a:schemeClr val="bg1"/>
          </a:solidFill>
          <a:latin typeface="Arial" charset="0"/>
          <a:ea typeface="Arial" charset="0"/>
          <a:cs typeface="Arial"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Arial" charset="0"/>
          <a:ea typeface="Arial" charset="0"/>
          <a:cs typeface="Arial"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Arial" charset="0"/>
          <a:ea typeface="Arial" charset="0"/>
          <a:cs typeface="Arial"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Arial" charset="0"/>
          <a:ea typeface="Arial" charset="0"/>
          <a:cs typeface="Arial"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Arial" charset="0"/>
          <a:ea typeface="Arial" charset="0"/>
          <a:cs typeface="Arial"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900"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7"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7" algn="l" defTabSz="685797" rtl="0" eaLnBrk="1" latinLnBrk="0" hangingPunct="1">
        <a:defRPr sz="1350" kern="1200">
          <a:solidFill>
            <a:schemeClr val="tx1"/>
          </a:solidFill>
          <a:latin typeface="+mn-lt"/>
          <a:ea typeface="+mn-ea"/>
          <a:cs typeface="+mn-cs"/>
        </a:defRPr>
      </a:lvl6pPr>
      <a:lvl7pPr marL="2057397" algn="l" defTabSz="685797" rtl="0" eaLnBrk="1" latinLnBrk="0" hangingPunct="1">
        <a:defRPr sz="1350" kern="1200">
          <a:solidFill>
            <a:schemeClr val="tx1"/>
          </a:solidFill>
          <a:latin typeface="+mn-lt"/>
          <a:ea typeface="+mn-ea"/>
          <a:cs typeface="+mn-cs"/>
        </a:defRPr>
      </a:lvl7pPr>
      <a:lvl8pPr marL="2400294" algn="l" defTabSz="685797" rtl="0" eaLnBrk="1" latinLnBrk="0" hangingPunct="1">
        <a:defRPr sz="1350" kern="1200">
          <a:solidFill>
            <a:schemeClr val="tx1"/>
          </a:solidFill>
          <a:latin typeface="+mn-lt"/>
          <a:ea typeface="+mn-ea"/>
          <a:cs typeface="+mn-cs"/>
        </a:defRPr>
      </a:lvl8pPr>
      <a:lvl9pPr marL="2743194" algn="l" defTabSz="685797"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9A8E2E2-EB77-E145-BA92-1BFB5F9F4A23}"/>
              </a:ext>
            </a:extLst>
          </p:cNvPr>
          <p:cNvPicPr preferRelativeResize="0">
            <a:picLocks/>
          </p:cNvPicPr>
          <p:nvPr userDrawn="1"/>
        </p:nvPicPr>
        <p:blipFill>
          <a:blip r:embed="rId10"/>
          <a:stretch>
            <a:fillRect/>
          </a:stretch>
        </p:blipFill>
        <p:spPr>
          <a:xfrm>
            <a:off x="0" y="5035362"/>
            <a:ext cx="9144000" cy="108000"/>
          </a:xfrm>
          <a:prstGeom prst="rect">
            <a:avLst/>
          </a:prstGeom>
        </p:spPr>
      </p:pic>
      <p:pic>
        <p:nvPicPr>
          <p:cNvPr id="14" name="Picture 13"/>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6" y="0"/>
            <a:ext cx="9140933" cy="5143500"/>
          </a:xfrm>
          <a:prstGeom prst="rect">
            <a:avLst/>
          </a:prstGeom>
        </p:spPr>
      </p:pic>
      <p:sp>
        <p:nvSpPr>
          <p:cNvPr id="12" name="Rectangle 7"/>
          <p:cNvSpPr/>
          <p:nvPr userDrawn="1"/>
        </p:nvSpPr>
        <p:spPr>
          <a:xfrm>
            <a:off x="6" y="1561"/>
            <a:ext cx="9140933" cy="503935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87FFD3"/>
              </a:solidFill>
              <a:latin typeface="Arial"/>
            </a:endParaRPr>
          </a:p>
        </p:txBody>
      </p:sp>
      <p:sp>
        <p:nvSpPr>
          <p:cNvPr id="2" name="Title Placeholder 1"/>
          <p:cNvSpPr>
            <a:spLocks noGrp="1"/>
          </p:cNvSpPr>
          <p:nvPr>
            <p:ph type="title"/>
          </p:nvPr>
        </p:nvSpPr>
        <p:spPr>
          <a:xfrm>
            <a:off x="1691680" y="558353"/>
            <a:ext cx="6435696" cy="789264"/>
          </a:xfrm>
          <a:prstGeom prst="rect">
            <a:avLst/>
          </a:prstGeom>
        </p:spPr>
        <p:txBody>
          <a:bodyPr vert="horz" lIns="0" tIns="0" rIns="0" bIns="45720" rtlCol="0" anchor="t">
            <a:normAutofit/>
          </a:bodyPr>
          <a:lstStyle/>
          <a:p>
            <a:r>
              <a:rPr lang="en-US"/>
              <a:t>Click to edit Master title style</a:t>
            </a:r>
          </a:p>
        </p:txBody>
      </p:sp>
      <p:sp>
        <p:nvSpPr>
          <p:cNvPr id="3" name="Text Placeholder 2"/>
          <p:cNvSpPr>
            <a:spLocks noGrp="1"/>
          </p:cNvSpPr>
          <p:nvPr>
            <p:ph type="body" idx="1"/>
          </p:nvPr>
        </p:nvSpPr>
        <p:spPr>
          <a:xfrm>
            <a:off x="1691682" y="1635647"/>
            <a:ext cx="6435697" cy="2823067"/>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76225" y="154254"/>
            <a:ext cx="1368792" cy="573448"/>
          </a:xfrm>
          <a:prstGeom prst="rect">
            <a:avLst/>
          </a:prstGeom>
        </p:spPr>
      </p:pic>
      <p:sp>
        <p:nvSpPr>
          <p:cNvPr id="9" name="Slide Number Placeholder 5">
            <a:extLst>
              <a:ext uri="{FF2B5EF4-FFF2-40B4-BE49-F238E27FC236}">
                <a16:creationId xmlns:a16="http://schemas.microsoft.com/office/drawing/2014/main" id="{C80308A6-DB8F-774F-AA8B-8C0F0B370468}"/>
              </a:ext>
            </a:extLst>
          </p:cNvPr>
          <p:cNvSpPr>
            <a:spLocks noGrp="1"/>
          </p:cNvSpPr>
          <p:nvPr>
            <p:ph type="sldNum" sz="quarter" idx="4"/>
          </p:nvPr>
        </p:nvSpPr>
        <p:spPr>
          <a:xfrm>
            <a:off x="2" y="4731990"/>
            <a:ext cx="519635" cy="273844"/>
          </a:xfrm>
          <a:prstGeom prst="rect">
            <a:avLst/>
          </a:prstGeom>
        </p:spPr>
        <p:txBody>
          <a:bodyPr vert="horz" lIns="91440" tIns="45720" rIns="91440" bIns="45720" rtlCol="0" anchor="ctr"/>
          <a:lstStyle>
            <a:lvl1pPr algn="ctr">
              <a:defRPr sz="900" b="1" i="0">
                <a:solidFill>
                  <a:srgbClr val="87FFD3"/>
                </a:solidFill>
                <a:latin typeface="Arial" charset="0"/>
                <a:ea typeface="Arial" charset="0"/>
                <a:cs typeface="Arial" charset="0"/>
              </a:defRPr>
            </a:lvl1pPr>
          </a:lstStyle>
          <a:p>
            <a:fld id="{AB3F14FD-01A9-644F-977D-C402962FAC32}" type="slidenum">
              <a:rPr lang="en-US" smtClean="0"/>
              <a:pPr/>
              <a:t>‹#›</a:t>
            </a:fld>
            <a:endParaRPr lang="en-US" dirty="0"/>
          </a:p>
        </p:txBody>
      </p:sp>
    </p:spTree>
    <p:extLst>
      <p:ext uri="{BB962C8B-B14F-4D97-AF65-F5344CB8AC3E}">
        <p14:creationId xmlns:p14="http://schemas.microsoft.com/office/powerpoint/2010/main" val="3372708109"/>
      </p:ext>
    </p:extLst>
  </p:cSld>
  <p:clrMap bg1="lt1" tx1="dk1" bg2="lt2" tx2="dk2" accent1="accent1" accent2="accent2" accent3="accent3" accent4="accent4" accent5="accent5" accent6="accent6" hlink="hlink" folHlink="folHlink"/>
  <p:sldLayoutIdLst>
    <p:sldLayoutId id="2147483742" r:id="rId1"/>
    <p:sldLayoutId id="2147483746" r:id="rId2"/>
    <p:sldLayoutId id="2147483745" r:id="rId3"/>
    <p:sldLayoutId id="2147483693" r:id="rId4"/>
    <p:sldLayoutId id="2147483694" r:id="rId5"/>
    <p:sldLayoutId id="2147483695" r:id="rId6"/>
    <p:sldLayoutId id="2147483696" r:id="rId7"/>
    <p:sldLayoutId id="2147483697" r:id="rId8"/>
  </p:sldLayoutIdLst>
  <p:hf hdr="0" dt="0"/>
  <p:txStyles>
    <p:titleStyle>
      <a:lvl1pPr algn="l" defTabSz="685797" rtl="0" eaLnBrk="1" latinLnBrk="0" hangingPunct="1">
        <a:lnSpc>
          <a:spcPct val="90000"/>
        </a:lnSpc>
        <a:spcBef>
          <a:spcPct val="0"/>
        </a:spcBef>
        <a:buNone/>
        <a:defRPr sz="3000" b="1" i="0" kern="1200">
          <a:solidFill>
            <a:schemeClr val="tx1"/>
          </a:solidFill>
          <a:latin typeface="Arial Black" charset="0"/>
          <a:ea typeface="Arial Black" charset="0"/>
          <a:cs typeface="Arial Black" charset="0"/>
        </a:defRPr>
      </a:lvl1pPr>
    </p:titleStyle>
    <p:bodyStyle>
      <a:lvl1pPr marL="0" indent="0" algn="l" defTabSz="685797" rtl="0" eaLnBrk="1" latinLnBrk="0" hangingPunct="1">
        <a:lnSpc>
          <a:spcPct val="90000"/>
        </a:lnSpc>
        <a:spcBef>
          <a:spcPts val="750"/>
        </a:spcBef>
        <a:buFont typeface="Arial" panose="020B0604020202020204" pitchFamily="34" charset="0"/>
        <a:buNone/>
        <a:defRPr sz="1600" b="0" i="0" kern="1200">
          <a:solidFill>
            <a:schemeClr val="tx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tx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tx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tx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tx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7" rtl="0" eaLnBrk="1" latinLnBrk="0" hangingPunct="1">
        <a:defRPr sz="1350" kern="1200">
          <a:solidFill>
            <a:schemeClr val="tx1"/>
          </a:solidFill>
          <a:latin typeface="+mn-lt"/>
          <a:ea typeface="+mn-ea"/>
          <a:cs typeface="+mn-cs"/>
        </a:defRPr>
      </a:lvl1pPr>
      <a:lvl2pPr marL="342900"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7"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7" algn="l" defTabSz="685797" rtl="0" eaLnBrk="1" latinLnBrk="0" hangingPunct="1">
        <a:defRPr sz="1350" kern="1200">
          <a:solidFill>
            <a:schemeClr val="tx1"/>
          </a:solidFill>
          <a:latin typeface="+mn-lt"/>
          <a:ea typeface="+mn-ea"/>
          <a:cs typeface="+mn-cs"/>
        </a:defRPr>
      </a:lvl6pPr>
      <a:lvl7pPr marL="2057397" algn="l" defTabSz="685797" rtl="0" eaLnBrk="1" latinLnBrk="0" hangingPunct="1">
        <a:defRPr sz="1350" kern="1200">
          <a:solidFill>
            <a:schemeClr val="tx1"/>
          </a:solidFill>
          <a:latin typeface="+mn-lt"/>
          <a:ea typeface="+mn-ea"/>
          <a:cs typeface="+mn-cs"/>
        </a:defRPr>
      </a:lvl7pPr>
      <a:lvl8pPr marL="2400294" algn="l" defTabSz="685797" rtl="0" eaLnBrk="1" latinLnBrk="0" hangingPunct="1">
        <a:defRPr sz="1350" kern="1200">
          <a:solidFill>
            <a:schemeClr val="tx1"/>
          </a:solidFill>
          <a:latin typeface="+mn-lt"/>
          <a:ea typeface="+mn-ea"/>
          <a:cs typeface="+mn-cs"/>
        </a:defRPr>
      </a:lvl8pPr>
      <a:lvl9pPr marL="2743194"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www.innolink.fi"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23" descr="Kuva, joka sisältää kohteen eläin&#10;&#10;Kuvaus luotu automaattisesti">
            <a:extLst>
              <a:ext uri="{FF2B5EF4-FFF2-40B4-BE49-F238E27FC236}">
                <a16:creationId xmlns:a16="http://schemas.microsoft.com/office/drawing/2014/main" id="{35D1F8C0-EBC7-F44B-BBEA-F10DFEDAD1E1}"/>
              </a:ext>
            </a:extLst>
          </p:cNvPr>
          <p:cNvPicPr>
            <a:picLocks/>
          </p:cNvPicPr>
          <p:nvPr/>
        </p:nvPicPr>
        <p:blipFill rotWithShape="1">
          <a:blip r:embed="rId3">
            <a:alphaModFix amt="47000"/>
          </a:blip>
          <a:srcRect b="1897"/>
          <a:stretch/>
        </p:blipFill>
        <p:spPr>
          <a:xfrm>
            <a:off x="107504" y="105196"/>
            <a:ext cx="8928496" cy="4914826"/>
          </a:xfrm>
          <a:prstGeom prst="rect">
            <a:avLst/>
          </a:prstGeom>
        </p:spPr>
      </p:pic>
      <p:pic>
        <p:nvPicPr>
          <p:cNvPr id="11"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4717" y="162738"/>
            <a:ext cx="1350335" cy="569408"/>
          </a:xfrm>
          <a:prstGeom prst="rect">
            <a:avLst/>
          </a:prstGeom>
        </p:spPr>
      </p:pic>
      <p:sp>
        <p:nvSpPr>
          <p:cNvPr id="10" name="Tekstin paikkamerkki 2">
            <a:extLst>
              <a:ext uri="{FF2B5EF4-FFF2-40B4-BE49-F238E27FC236}">
                <a16:creationId xmlns:a16="http://schemas.microsoft.com/office/drawing/2014/main" id="{6EE258F8-50A7-8243-B39F-12A4F52C33AE}"/>
              </a:ext>
            </a:extLst>
          </p:cNvPr>
          <p:cNvSpPr>
            <a:spLocks noGrp="1"/>
          </p:cNvSpPr>
          <p:nvPr>
            <p:ph type="body" sz="quarter" idx="10"/>
          </p:nvPr>
        </p:nvSpPr>
        <p:spPr>
          <a:xfrm>
            <a:off x="1972067" y="4505006"/>
            <a:ext cx="5256584" cy="374650"/>
          </a:xfrm>
        </p:spPr>
        <p:txBody>
          <a:bodyPr>
            <a:noAutofit/>
          </a:bodyPr>
          <a:lstStyle/>
          <a:p>
            <a:pPr lvl="0">
              <a:defRPr/>
            </a:pPr>
            <a:r>
              <a:rPr lang="en-US" sz="800" dirty="0">
                <a:solidFill>
                  <a:schemeClr val="bg2"/>
                </a:solidFill>
                <a:latin typeface="Arial" panose="020B0604020202020204" pitchFamily="34" charset="0"/>
                <a:cs typeface="Arial" panose="020B0604020202020204" pitchFamily="34" charset="0"/>
              </a:rPr>
              <a:t>ETTA PARTANEN</a:t>
            </a:r>
            <a:br>
              <a:rPr lang="en-US" sz="800" dirty="0">
                <a:solidFill>
                  <a:schemeClr val="bg2"/>
                </a:solidFill>
                <a:latin typeface="Arial" panose="020B0604020202020204" pitchFamily="34" charset="0"/>
                <a:cs typeface="Arial" panose="020B0604020202020204" pitchFamily="34" charset="0"/>
              </a:rPr>
            </a:br>
            <a:r>
              <a:rPr lang="en-US" sz="800" dirty="0">
                <a:solidFill>
                  <a:schemeClr val="bg2"/>
                </a:solidFill>
                <a:latin typeface="Arial" panose="020B0604020202020204" pitchFamily="34" charset="0"/>
                <a:cs typeface="Arial" panose="020B0604020202020204" pitchFamily="34" charset="0"/>
              </a:rPr>
              <a:t>MEIJU AHOMÄKI</a:t>
            </a:r>
          </a:p>
          <a:p>
            <a:pPr lvl="0">
              <a:defRPr/>
            </a:pPr>
            <a:r>
              <a:rPr lang="en-US" sz="800" dirty="0">
                <a:solidFill>
                  <a:schemeClr val="bg2"/>
                </a:solidFill>
                <a:latin typeface="Arial" panose="020B0604020202020204" pitchFamily="34" charset="0"/>
                <a:cs typeface="Arial" panose="020B0604020202020204" pitchFamily="34" charset="0"/>
              </a:rPr>
              <a:t>MARIA LEVOLA</a:t>
            </a:r>
          </a:p>
        </p:txBody>
      </p:sp>
      <p:sp>
        <p:nvSpPr>
          <p:cNvPr id="12" name="Title 2">
            <a:extLst>
              <a:ext uri="{FF2B5EF4-FFF2-40B4-BE49-F238E27FC236}">
                <a16:creationId xmlns:a16="http://schemas.microsoft.com/office/drawing/2014/main" id="{1B6F43B1-45C8-694E-9FA8-A185D078038E}"/>
              </a:ext>
            </a:extLst>
          </p:cNvPr>
          <p:cNvSpPr txBox="1">
            <a:spLocks/>
          </p:cNvSpPr>
          <p:nvPr/>
        </p:nvSpPr>
        <p:spPr>
          <a:xfrm>
            <a:off x="107504" y="1459125"/>
            <a:ext cx="8928496" cy="1400658"/>
          </a:xfrm>
          <a:prstGeom prst="rect">
            <a:avLst/>
          </a:prstGeom>
          <a:effectLst>
            <a:outerShdw blurRad="50800" dist="38100" dir="5400000" algn="t" rotWithShape="0">
              <a:prstClr val="black">
                <a:alpha val="20000"/>
              </a:prstClr>
            </a:outerShdw>
          </a:effectLst>
        </p:spPr>
        <p:txBody>
          <a:bodyPr anchor="b"/>
          <a:lstStyle>
            <a:lvl1pPr algn="ctr" defTabSz="685800"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a:lstStyle>
          <a:p>
            <a:r>
              <a:rPr lang="en-US" dirty="0" err="1"/>
              <a:t>Tutkimus</a:t>
            </a:r>
            <a:r>
              <a:rPr lang="en-US" dirty="0"/>
              <a:t> </a:t>
            </a:r>
            <a:r>
              <a:rPr lang="en-US" dirty="0" err="1"/>
              <a:t>yrittäjien</a:t>
            </a:r>
            <a:r>
              <a:rPr lang="en-US" dirty="0"/>
              <a:t> </a:t>
            </a:r>
            <a:r>
              <a:rPr lang="en-US" dirty="0" err="1"/>
              <a:t>työttömyysturvasta</a:t>
            </a:r>
            <a:r>
              <a:rPr lang="en-US" dirty="0"/>
              <a:t> 2022</a:t>
            </a:r>
            <a:endParaRPr lang="en-US" sz="2000" noProof="1"/>
          </a:p>
        </p:txBody>
      </p:sp>
      <p:sp>
        <p:nvSpPr>
          <p:cNvPr id="23" name="Title 2">
            <a:extLst>
              <a:ext uri="{FF2B5EF4-FFF2-40B4-BE49-F238E27FC236}">
                <a16:creationId xmlns:a16="http://schemas.microsoft.com/office/drawing/2014/main" id="{46CA1908-C403-4342-8570-C880EA283B43}"/>
              </a:ext>
            </a:extLst>
          </p:cNvPr>
          <p:cNvSpPr txBox="1">
            <a:spLocks/>
          </p:cNvSpPr>
          <p:nvPr/>
        </p:nvSpPr>
        <p:spPr>
          <a:xfrm>
            <a:off x="718281" y="3147815"/>
            <a:ext cx="7707440" cy="686118"/>
          </a:xfrm>
          <a:prstGeom prst="rect">
            <a:avLst/>
          </a:prstGeom>
          <a:effectLst>
            <a:outerShdw blurRad="50800" dist="38100" dir="5400000" algn="t" rotWithShape="0">
              <a:prstClr val="black">
                <a:alpha val="20000"/>
              </a:prstClr>
            </a:outerShdw>
          </a:effectLst>
        </p:spPr>
        <p:txBody>
          <a:bodyPr/>
          <a:lstStyle>
            <a:lvl1pPr algn="ctr" defTabSz="685800" rtl="0" eaLnBrk="1" latinLnBrk="0" hangingPunct="1">
              <a:lnSpc>
                <a:spcPct val="90000"/>
              </a:lnSpc>
              <a:spcBef>
                <a:spcPct val="0"/>
              </a:spcBef>
              <a:buNone/>
              <a:defRPr sz="3600" b="1" i="0" kern="1200">
                <a:solidFill>
                  <a:schemeClr val="bg1"/>
                </a:solidFill>
                <a:latin typeface="Arial Black" charset="0"/>
                <a:ea typeface="Arial Black" charset="0"/>
                <a:cs typeface="Arial Black" charset="0"/>
              </a:defRPr>
            </a:lvl1pPr>
          </a:lstStyle>
          <a:p>
            <a:r>
              <a:rPr lang="fi-FI" sz="1400" dirty="0">
                <a:latin typeface="Georgia" panose="02040502050405020303" pitchFamily="18" charset="0"/>
                <a:cs typeface="Arial" panose="020B0604020202020204" pitchFamily="34" charset="0"/>
              </a:rPr>
              <a:t>Yrittäjäkassa</a:t>
            </a:r>
          </a:p>
          <a:p>
            <a:r>
              <a:rPr lang="fi-FI" sz="1400" dirty="0">
                <a:latin typeface="Georgia" panose="02040502050405020303" pitchFamily="18" charset="0"/>
                <a:cs typeface="Arial" panose="020B0604020202020204" pitchFamily="34" charset="0"/>
              </a:rPr>
              <a:t>16.5.2022</a:t>
            </a:r>
          </a:p>
        </p:txBody>
      </p:sp>
    </p:spTree>
    <p:extLst>
      <p:ext uri="{BB962C8B-B14F-4D97-AF65-F5344CB8AC3E}">
        <p14:creationId xmlns:p14="http://schemas.microsoft.com/office/powerpoint/2010/main" val="211896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719181" y="563610"/>
            <a:ext cx="6480000" cy="334785"/>
          </a:xfrm>
          <a:ln>
            <a:noFill/>
          </a:ln>
        </p:spPr>
        <p:txBody>
          <a:bodyPr>
            <a:normAutofit fontScale="90000"/>
          </a:bodyPr>
          <a:lstStyle/>
          <a:p>
            <a:r>
              <a:rPr lang="fi-FI" dirty="0"/>
              <a:t>Vastaajien taustatiedot </a:t>
            </a:r>
            <a:br>
              <a:rPr lang="fi-FI" dirty="0"/>
            </a:br>
            <a:r>
              <a:rPr lang="fi-FI" dirty="0"/>
              <a:t>– kysytty vain potentiaalisilta jäseniltä</a:t>
            </a:r>
          </a:p>
        </p:txBody>
      </p:sp>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10</a:t>
            </a:fld>
            <a:endParaRPr lang="en-US" dirty="0"/>
          </a:p>
        </p:txBody>
      </p:sp>
      <p:pic>
        <p:nvPicPr>
          <p:cNvPr id="4" name="Kuva 3">
            <a:extLst>
              <a:ext uri="{FF2B5EF4-FFF2-40B4-BE49-F238E27FC236}">
                <a16:creationId xmlns:a16="http://schemas.microsoft.com/office/drawing/2014/main" id="{329F3DE3-C4F2-4B14-ABA2-0070C47A523E}"/>
              </a:ext>
            </a:extLst>
          </p:cNvPr>
          <p:cNvPicPr>
            <a:picLocks noChangeAspect="1"/>
          </p:cNvPicPr>
          <p:nvPr/>
        </p:nvPicPr>
        <p:blipFill>
          <a:blip r:embed="rId3"/>
          <a:stretch>
            <a:fillRect/>
          </a:stretch>
        </p:blipFill>
        <p:spPr>
          <a:xfrm>
            <a:off x="0" y="1664060"/>
            <a:ext cx="4433067" cy="2512293"/>
          </a:xfrm>
          <a:prstGeom prst="rect">
            <a:avLst/>
          </a:prstGeom>
        </p:spPr>
      </p:pic>
      <p:pic>
        <p:nvPicPr>
          <p:cNvPr id="9" name="Kuva 8">
            <a:extLst>
              <a:ext uri="{FF2B5EF4-FFF2-40B4-BE49-F238E27FC236}">
                <a16:creationId xmlns:a16="http://schemas.microsoft.com/office/drawing/2014/main" id="{E6B9B2D0-1E75-43A5-922E-C3B88F5A99ED}"/>
              </a:ext>
            </a:extLst>
          </p:cNvPr>
          <p:cNvPicPr>
            <a:picLocks noChangeAspect="1"/>
          </p:cNvPicPr>
          <p:nvPr/>
        </p:nvPicPr>
        <p:blipFill>
          <a:blip r:embed="rId4"/>
          <a:stretch>
            <a:fillRect/>
          </a:stretch>
        </p:blipFill>
        <p:spPr>
          <a:xfrm>
            <a:off x="4572000" y="1601610"/>
            <a:ext cx="4433067" cy="2487332"/>
          </a:xfrm>
          <a:prstGeom prst="rect">
            <a:avLst/>
          </a:prstGeom>
        </p:spPr>
      </p:pic>
    </p:spTree>
    <p:extLst>
      <p:ext uri="{BB962C8B-B14F-4D97-AF65-F5344CB8AC3E}">
        <p14:creationId xmlns:p14="http://schemas.microsoft.com/office/powerpoint/2010/main" val="1468679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859C7-926F-4D1E-8A7A-C49667116654}"/>
              </a:ext>
            </a:extLst>
          </p:cNvPr>
          <p:cNvSpPr>
            <a:spLocks noGrp="1"/>
          </p:cNvSpPr>
          <p:nvPr>
            <p:ph type="title"/>
          </p:nvPr>
        </p:nvSpPr>
        <p:spPr/>
        <p:txBody>
          <a:bodyPr>
            <a:normAutofit/>
          </a:bodyPr>
          <a:lstStyle/>
          <a:p>
            <a:r>
              <a:rPr lang="fi-FI" sz="2700" dirty="0">
                <a:solidFill>
                  <a:schemeClr val="bg1"/>
                </a:solidFill>
              </a:rPr>
              <a:t>Kaikille esitetyt kysymykset</a:t>
            </a:r>
          </a:p>
        </p:txBody>
      </p:sp>
      <p:sp>
        <p:nvSpPr>
          <p:cNvPr id="4" name="Dian numeron paikkamerkki 3">
            <a:extLst>
              <a:ext uri="{FF2B5EF4-FFF2-40B4-BE49-F238E27FC236}">
                <a16:creationId xmlns:a16="http://schemas.microsoft.com/office/drawing/2014/main" id="{A9C56C7F-5385-4DBC-955A-A7AC9E8ED0E9}"/>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B3F14FD-01A9-644F-977D-C402962FAC32}" type="slidenum">
              <a:rPr kumimoji="0" lang="en-US" sz="900" b="1" i="0" u="none" strike="noStrike" kern="1200" cap="none" spc="0" normalizeH="0" baseline="0" noProof="0" smtClean="0">
                <a:ln>
                  <a:noFill/>
                </a:ln>
                <a:solidFill>
                  <a:srgbClr val="87FFD3"/>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srgbClr val="87FFD3"/>
              </a:solidFill>
              <a:effectLst/>
              <a:uLnTx/>
              <a:uFillTx/>
              <a:latin typeface="Arial" charset="0"/>
              <a:cs typeface="Arial" charset="0"/>
            </a:endParaRPr>
          </a:p>
        </p:txBody>
      </p:sp>
    </p:spTree>
    <p:extLst>
      <p:ext uri="{BB962C8B-B14F-4D97-AF65-F5344CB8AC3E}">
        <p14:creationId xmlns:p14="http://schemas.microsoft.com/office/powerpoint/2010/main" val="342182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A8B6E94C-B37C-44E5-A7C0-0AE47998F8BF}"/>
              </a:ext>
            </a:extLst>
          </p:cNvPr>
          <p:cNvPicPr>
            <a:picLocks noChangeAspect="1"/>
          </p:cNvPicPr>
          <p:nvPr/>
        </p:nvPicPr>
        <p:blipFill>
          <a:blip r:embed="rId3"/>
          <a:stretch>
            <a:fillRect/>
          </a:stretch>
        </p:blipFill>
        <p:spPr>
          <a:xfrm>
            <a:off x="4785131" y="1256012"/>
            <a:ext cx="4042610" cy="2522253"/>
          </a:xfrm>
          <a:prstGeom prst="rect">
            <a:avLst/>
          </a:prstGeom>
        </p:spPr>
      </p:pic>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8492"/>
            <a:ext cx="6480000" cy="334785"/>
          </a:xfrm>
        </p:spPr>
        <p:txBody>
          <a:bodyPr>
            <a:normAutofit/>
          </a:bodyPr>
          <a:lstStyle/>
          <a:p>
            <a:r>
              <a:rPr lang="fi-FI" dirty="0"/>
              <a:t>Huolenaiheet yrittäjyydessä</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12</a:t>
            </a:fld>
            <a:endParaRPr lang="en-US" dirty="0"/>
          </a:p>
        </p:txBody>
      </p:sp>
      <p:pic>
        <p:nvPicPr>
          <p:cNvPr id="3" name="Kuva 2">
            <a:extLst>
              <a:ext uri="{FF2B5EF4-FFF2-40B4-BE49-F238E27FC236}">
                <a16:creationId xmlns:a16="http://schemas.microsoft.com/office/drawing/2014/main" id="{B8BE585C-91FF-4AFF-B878-61C475045873}"/>
              </a:ext>
            </a:extLst>
          </p:cNvPr>
          <p:cNvPicPr>
            <a:picLocks noChangeAspect="1"/>
          </p:cNvPicPr>
          <p:nvPr/>
        </p:nvPicPr>
        <p:blipFill>
          <a:blip r:embed="rId4"/>
          <a:stretch>
            <a:fillRect/>
          </a:stretch>
        </p:blipFill>
        <p:spPr>
          <a:xfrm>
            <a:off x="442124" y="1256012"/>
            <a:ext cx="4343007" cy="3612900"/>
          </a:xfrm>
          <a:prstGeom prst="rect">
            <a:avLst/>
          </a:prstGeom>
        </p:spPr>
      </p:pic>
      <p:pic>
        <p:nvPicPr>
          <p:cNvPr id="6" name="Kuva 5">
            <a:extLst>
              <a:ext uri="{FF2B5EF4-FFF2-40B4-BE49-F238E27FC236}">
                <a16:creationId xmlns:a16="http://schemas.microsoft.com/office/drawing/2014/main" id="{7775D000-16CB-453C-A5A3-EB73A73B8CB7}"/>
              </a:ext>
            </a:extLst>
          </p:cNvPr>
          <p:cNvPicPr>
            <a:picLocks noChangeAspect="1"/>
          </p:cNvPicPr>
          <p:nvPr/>
        </p:nvPicPr>
        <p:blipFill>
          <a:blip r:embed="rId5"/>
          <a:stretch>
            <a:fillRect/>
          </a:stretch>
        </p:blipFill>
        <p:spPr>
          <a:xfrm>
            <a:off x="3069195" y="3522354"/>
            <a:ext cx="2252200" cy="1415019"/>
          </a:xfrm>
          <a:prstGeom prst="rect">
            <a:avLst/>
          </a:prstGeom>
          <a:ln>
            <a:solidFill>
              <a:schemeClr val="tx1"/>
            </a:solidFill>
          </a:ln>
        </p:spPr>
      </p:pic>
      <p:cxnSp>
        <p:nvCxnSpPr>
          <p:cNvPr id="9" name="Suora nuoliyhdysviiva 8">
            <a:extLst>
              <a:ext uri="{FF2B5EF4-FFF2-40B4-BE49-F238E27FC236}">
                <a16:creationId xmlns:a16="http://schemas.microsoft.com/office/drawing/2014/main" id="{C9C79216-FB27-4BC2-A8D1-47A24FB1CE19}"/>
              </a:ext>
            </a:extLst>
          </p:cNvPr>
          <p:cNvCxnSpPr/>
          <p:nvPr/>
        </p:nvCxnSpPr>
        <p:spPr>
          <a:xfrm flipV="1">
            <a:off x="2613627" y="3887488"/>
            <a:ext cx="452707" cy="32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69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8492"/>
            <a:ext cx="6480000" cy="334785"/>
          </a:xfrm>
        </p:spPr>
        <p:txBody>
          <a:bodyPr>
            <a:normAutofit/>
          </a:bodyPr>
          <a:lstStyle/>
          <a:p>
            <a:r>
              <a:rPr lang="fi-FI" dirty="0"/>
              <a:t>Huolenaiheet yrittäjyydessä</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13</a:t>
            </a:fld>
            <a:endParaRPr lang="en-US" dirty="0"/>
          </a:p>
        </p:txBody>
      </p:sp>
      <p:graphicFrame>
        <p:nvGraphicFramePr>
          <p:cNvPr id="4" name="Taulukko 3">
            <a:extLst>
              <a:ext uri="{FF2B5EF4-FFF2-40B4-BE49-F238E27FC236}">
                <a16:creationId xmlns:a16="http://schemas.microsoft.com/office/drawing/2014/main" id="{56AB7EFB-DDF5-404D-99D7-5E9EDBD4EDC1}"/>
              </a:ext>
            </a:extLst>
          </p:cNvPr>
          <p:cNvGraphicFramePr>
            <a:graphicFrameLocks noGrp="1"/>
          </p:cNvGraphicFramePr>
          <p:nvPr>
            <p:extLst>
              <p:ext uri="{D42A27DB-BD31-4B8C-83A1-F6EECF244321}">
                <p14:modId xmlns:p14="http://schemas.microsoft.com/office/powerpoint/2010/main" val="3538867395"/>
              </p:ext>
            </p:extLst>
          </p:nvPr>
        </p:nvGraphicFramePr>
        <p:xfrm>
          <a:off x="1603355" y="1224655"/>
          <a:ext cx="6670400" cy="1750695"/>
        </p:xfrm>
        <a:graphic>
          <a:graphicData uri="http://schemas.openxmlformats.org/drawingml/2006/table">
            <a:tbl>
              <a:tblPr firstRow="1">
                <a:tableStyleId>{9D7B26C5-4107-4FEC-AEDC-1716B250A1EF}</a:tableStyleId>
              </a:tblPr>
              <a:tblGrid>
                <a:gridCol w="2743200">
                  <a:extLst>
                    <a:ext uri="{9D8B030D-6E8A-4147-A177-3AD203B41FA5}">
                      <a16:colId xmlns:a16="http://schemas.microsoft.com/office/drawing/2014/main" val="2339860277"/>
                    </a:ext>
                  </a:extLst>
                </a:gridCol>
                <a:gridCol w="609600">
                  <a:extLst>
                    <a:ext uri="{9D8B030D-6E8A-4147-A177-3AD203B41FA5}">
                      <a16:colId xmlns:a16="http://schemas.microsoft.com/office/drawing/2014/main" val="1650627302"/>
                    </a:ext>
                  </a:extLst>
                </a:gridCol>
                <a:gridCol w="1625600">
                  <a:extLst>
                    <a:ext uri="{9D8B030D-6E8A-4147-A177-3AD203B41FA5}">
                      <a16:colId xmlns:a16="http://schemas.microsoft.com/office/drawing/2014/main" val="1425669358"/>
                    </a:ext>
                  </a:extLst>
                </a:gridCol>
                <a:gridCol w="1692000">
                  <a:extLst>
                    <a:ext uri="{9D8B030D-6E8A-4147-A177-3AD203B41FA5}">
                      <a16:colId xmlns:a16="http://schemas.microsoft.com/office/drawing/2014/main" val="847650667"/>
                    </a:ext>
                  </a:extLst>
                </a:gridCol>
              </a:tblGrid>
              <a:tr h="0">
                <a:tc>
                  <a:txBody>
                    <a:bodyPr/>
                    <a:lstStyle/>
                    <a:p>
                      <a:pPr algn="l" fontAlgn="ctr"/>
                      <a:r>
                        <a:rPr lang="fi-FI" sz="900" b="1" i="0" u="none" strike="noStrike" dirty="0">
                          <a:solidFill>
                            <a:schemeClr val="tx1"/>
                          </a:solidFill>
                          <a:effectLst/>
                          <a:latin typeface="Calibri" panose="020F0502020204030204" pitchFamily="34" charset="0"/>
                          <a:cs typeface="Calibri" panose="020F0502020204030204" pitchFamily="34" charset="0"/>
                        </a:rPr>
                        <a:t>Yrittäjäkassan jäsenyyden mukaan</a:t>
                      </a: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kyllä</a:t>
                      </a:r>
                    </a:p>
                    <a:p>
                      <a:pPr algn="ctr" fontAlgn="ctr"/>
                      <a:r>
                        <a:rPr lang="fi-FI" sz="900" b="0" i="0" u="none" strike="noStrike" dirty="0">
                          <a:solidFill>
                            <a:schemeClr val="tx1"/>
                          </a:solidFill>
                          <a:effectLst/>
                          <a:latin typeface="Calibri" panose="020F0502020204030204" pitchFamily="34" charset="0"/>
                          <a:cs typeface="Calibri" panose="020F0502020204030204" pitchFamily="34" charset="0"/>
                        </a:rPr>
                        <a:t>(n=304)</a:t>
                      </a: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en, mutta olen ollut aikaisemmin</a:t>
                      </a:r>
                    </a:p>
                    <a:p>
                      <a:pPr algn="ctr" fontAlgn="ctr"/>
                      <a:r>
                        <a:rPr lang="fi-FI" sz="900" b="0" i="0" u="none" strike="noStrike" dirty="0">
                          <a:solidFill>
                            <a:schemeClr val="tx1"/>
                          </a:solidFill>
                          <a:effectLst/>
                          <a:latin typeface="Calibri" panose="020F0502020204030204" pitchFamily="34" charset="0"/>
                          <a:cs typeface="Calibri" panose="020F0502020204030204" pitchFamily="34" charset="0"/>
                        </a:rPr>
                        <a:t>(n=81)</a:t>
                      </a: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en, enkä ole ollut aiemminkaan</a:t>
                      </a:r>
                    </a:p>
                    <a:p>
                      <a:pPr algn="ctr" fontAlgn="ctr"/>
                      <a:r>
                        <a:rPr lang="fi-FI" sz="900" b="0" i="0" u="none" strike="noStrike" dirty="0">
                          <a:solidFill>
                            <a:schemeClr val="tx1"/>
                          </a:solidFill>
                          <a:effectLst/>
                          <a:latin typeface="Calibri" panose="020F0502020204030204" pitchFamily="34" charset="0"/>
                          <a:cs typeface="Calibri" panose="020F0502020204030204" pitchFamily="34" charset="0"/>
                        </a:rPr>
                        <a:t>(n=761)</a:t>
                      </a:r>
                    </a:p>
                  </a:txBody>
                  <a:tcPr marL="9525" marR="9525" marT="9525" marB="0" anchor="ctr"/>
                </a:tc>
                <a:extLst>
                  <a:ext uri="{0D108BD9-81ED-4DB2-BD59-A6C34878D82A}">
                    <a16:rowId xmlns:a16="http://schemas.microsoft.com/office/drawing/2014/main" val="2882057580"/>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hintojen nousu/ostovoiman heikkeneminen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56 %</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46 %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53 %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42711307"/>
                  </a:ext>
                </a:extLst>
              </a:tr>
              <a:tr h="0">
                <a:tc>
                  <a:txBody>
                    <a:bodyPr/>
                    <a:lstStyle/>
                    <a:p>
                      <a:pPr algn="l" fontAlgn="ctr"/>
                      <a:r>
                        <a:rPr lang="fi-FI" sz="900" b="0" u="none" strike="noStrike" dirty="0">
                          <a:solidFill>
                            <a:schemeClr val="tx1"/>
                          </a:solidFill>
                          <a:effectLst/>
                          <a:latin typeface="Calibri" panose="020F0502020204030204" pitchFamily="34" charset="0"/>
                          <a:cs typeface="Calibri" panose="020F0502020204030204" pitchFamily="34" charset="0"/>
                        </a:rPr>
                        <a:t>konkurssi</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11 %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6 %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6 %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74791137"/>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koronapandemian jatkuminen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38 %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35 %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35 %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4230645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liiallinen byrokratia</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26 %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32 %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33 %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9578898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muu</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5 %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10 %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12 %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7802838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sairastuminen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48 %</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42 %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39 %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28480230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stressi</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35 %</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22 %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29 %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98697240"/>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talouspakotteet</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13 %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17 %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14 %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8580860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Ukrainan sodan vaikutukset</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40 %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38 %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37 %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0727153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velkaantuminen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u="none" strike="noStrike" dirty="0">
                          <a:solidFill>
                            <a:schemeClr val="tx1"/>
                          </a:solidFill>
                          <a:effectLst/>
                          <a:latin typeface="Calibri" panose="020F0502020204030204" pitchFamily="34" charset="0"/>
                          <a:cs typeface="Calibri" panose="020F0502020204030204" pitchFamily="34" charset="0"/>
                        </a:rPr>
                        <a:t>17 %</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a:solidFill>
                            <a:schemeClr val="tx1"/>
                          </a:solidFill>
                          <a:effectLst/>
                          <a:latin typeface="Calibri" panose="020F0502020204030204" pitchFamily="34" charset="0"/>
                          <a:cs typeface="Calibri" panose="020F0502020204030204" pitchFamily="34" charset="0"/>
                        </a:rPr>
                        <a:t>7 %</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u="none" strike="noStrike" dirty="0">
                          <a:solidFill>
                            <a:schemeClr val="tx1"/>
                          </a:solidFill>
                          <a:effectLst/>
                          <a:latin typeface="Calibri" panose="020F0502020204030204" pitchFamily="34" charset="0"/>
                          <a:cs typeface="Calibri" panose="020F0502020204030204" pitchFamily="34" charset="0"/>
                        </a:rPr>
                        <a:t>12 %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4864514"/>
                  </a:ext>
                </a:extLst>
              </a:tr>
            </a:tbl>
          </a:graphicData>
        </a:graphic>
      </p:graphicFrame>
      <p:graphicFrame>
        <p:nvGraphicFramePr>
          <p:cNvPr id="10" name="Taulukko 9">
            <a:extLst>
              <a:ext uri="{FF2B5EF4-FFF2-40B4-BE49-F238E27FC236}">
                <a16:creationId xmlns:a16="http://schemas.microsoft.com/office/drawing/2014/main" id="{C7A285A4-B7DF-4440-AEF0-37C297116C65}"/>
              </a:ext>
            </a:extLst>
          </p:cNvPr>
          <p:cNvGraphicFramePr>
            <a:graphicFrameLocks noGrp="1"/>
          </p:cNvGraphicFramePr>
          <p:nvPr>
            <p:extLst>
              <p:ext uri="{D42A27DB-BD31-4B8C-83A1-F6EECF244321}">
                <p14:modId xmlns:p14="http://schemas.microsoft.com/office/powerpoint/2010/main" val="2141661047"/>
              </p:ext>
            </p:extLst>
          </p:nvPr>
        </p:nvGraphicFramePr>
        <p:xfrm>
          <a:off x="1429357" y="3096728"/>
          <a:ext cx="7035488" cy="1750695"/>
        </p:xfrm>
        <a:graphic>
          <a:graphicData uri="http://schemas.openxmlformats.org/drawingml/2006/table">
            <a:tbl>
              <a:tblPr firstRow="1">
                <a:tableStyleId>{9D7B26C5-4107-4FEC-AEDC-1716B250A1EF}</a:tableStyleId>
              </a:tblPr>
              <a:tblGrid>
                <a:gridCol w="2304000">
                  <a:extLst>
                    <a:ext uri="{9D8B030D-6E8A-4147-A177-3AD203B41FA5}">
                      <a16:colId xmlns:a16="http://schemas.microsoft.com/office/drawing/2014/main" val="2339860277"/>
                    </a:ext>
                  </a:extLst>
                </a:gridCol>
                <a:gridCol w="432000">
                  <a:extLst>
                    <a:ext uri="{9D8B030D-6E8A-4147-A177-3AD203B41FA5}">
                      <a16:colId xmlns:a16="http://schemas.microsoft.com/office/drawing/2014/main" val="1425669358"/>
                    </a:ext>
                  </a:extLst>
                </a:gridCol>
                <a:gridCol w="540000">
                  <a:extLst>
                    <a:ext uri="{9D8B030D-6E8A-4147-A177-3AD203B41FA5}">
                      <a16:colId xmlns:a16="http://schemas.microsoft.com/office/drawing/2014/main" val="847650667"/>
                    </a:ext>
                  </a:extLst>
                </a:gridCol>
                <a:gridCol w="360000">
                  <a:extLst>
                    <a:ext uri="{9D8B030D-6E8A-4147-A177-3AD203B41FA5}">
                      <a16:colId xmlns:a16="http://schemas.microsoft.com/office/drawing/2014/main" val="3658171153"/>
                    </a:ext>
                  </a:extLst>
                </a:gridCol>
                <a:gridCol w="620713">
                  <a:extLst>
                    <a:ext uri="{9D8B030D-6E8A-4147-A177-3AD203B41FA5}">
                      <a16:colId xmlns:a16="http://schemas.microsoft.com/office/drawing/2014/main" val="705097707"/>
                    </a:ext>
                  </a:extLst>
                </a:gridCol>
                <a:gridCol w="860425">
                  <a:extLst>
                    <a:ext uri="{9D8B030D-6E8A-4147-A177-3AD203B41FA5}">
                      <a16:colId xmlns:a16="http://schemas.microsoft.com/office/drawing/2014/main" val="2064957279"/>
                    </a:ext>
                  </a:extLst>
                </a:gridCol>
                <a:gridCol w="1200150">
                  <a:extLst>
                    <a:ext uri="{9D8B030D-6E8A-4147-A177-3AD203B41FA5}">
                      <a16:colId xmlns:a16="http://schemas.microsoft.com/office/drawing/2014/main" val="4090196772"/>
                    </a:ext>
                  </a:extLst>
                </a:gridCol>
                <a:gridCol w="718200">
                  <a:extLst>
                    <a:ext uri="{9D8B030D-6E8A-4147-A177-3AD203B41FA5}">
                      <a16:colId xmlns:a16="http://schemas.microsoft.com/office/drawing/2014/main" val="4262587813"/>
                    </a:ext>
                  </a:extLst>
                </a:gridCol>
              </a:tblGrid>
              <a:tr h="0">
                <a:tc>
                  <a:txBody>
                    <a:bodyPr/>
                    <a:lstStyle/>
                    <a:p>
                      <a:pPr algn="l" fontAlgn="ctr"/>
                      <a:r>
                        <a:rPr lang="fi-FI" sz="900" b="1" i="0" u="none" strike="noStrike" dirty="0">
                          <a:solidFill>
                            <a:schemeClr val="tx1"/>
                          </a:solidFill>
                          <a:effectLst/>
                          <a:latin typeface="Calibri" panose="020F0502020204030204" pitchFamily="34" charset="0"/>
                          <a:cs typeface="Calibri" panose="020F0502020204030204" pitchFamily="34" charset="0"/>
                        </a:rPr>
                        <a:t>Asuinalueen mukaan (potentiaaliset jäsenet)</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Helsinki</a:t>
                      </a:r>
                    </a:p>
                    <a:p>
                      <a:pPr algn="ctr" fontAlgn="ctr"/>
                      <a:r>
                        <a:rPr lang="fi-FI" sz="900" b="0" i="0" u="none" strike="noStrike" dirty="0">
                          <a:solidFill>
                            <a:schemeClr val="tx1"/>
                          </a:solidFill>
                          <a:effectLst/>
                          <a:latin typeface="Calibri" panose="020F0502020204030204" pitchFamily="34" charset="0"/>
                        </a:rPr>
                        <a:t>(n=104)</a:t>
                      </a:r>
                      <a:r>
                        <a:rPr lang="fi-FI" sz="900" b="1" i="0" u="none" strike="noStrike" dirty="0">
                          <a:solidFill>
                            <a:schemeClr val="tx1"/>
                          </a:solidFill>
                          <a:effectLst/>
                          <a:latin typeface="Calibri" panose="020F0502020204030204" pitchFamily="34" charset="0"/>
                        </a:rPr>
                        <a:t>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Itä-Suomi</a:t>
                      </a:r>
                    </a:p>
                    <a:p>
                      <a:pPr algn="ctr" fontAlgn="ctr"/>
                      <a:r>
                        <a:rPr lang="fi-FI" sz="900" b="0" i="0" u="none" strike="noStrike" dirty="0">
                          <a:solidFill>
                            <a:schemeClr val="tx1"/>
                          </a:solidFill>
                          <a:effectLst/>
                          <a:latin typeface="Calibri" panose="020F0502020204030204" pitchFamily="34" charset="0"/>
                        </a:rPr>
                        <a:t>(n=110)</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Lappi</a:t>
                      </a:r>
                    </a:p>
                    <a:p>
                      <a:pPr algn="ctr" fontAlgn="ctr"/>
                      <a:r>
                        <a:rPr lang="fi-FI" sz="900" b="0" i="0" u="none" strike="noStrike" dirty="0">
                          <a:solidFill>
                            <a:schemeClr val="tx1"/>
                          </a:solidFill>
                          <a:effectLst/>
                          <a:latin typeface="Calibri" panose="020F0502020204030204" pitchFamily="34" charset="0"/>
                        </a:rPr>
                        <a:t>(n=27)</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Länsi-Suomi</a:t>
                      </a:r>
                    </a:p>
                    <a:p>
                      <a:pPr algn="ctr" fontAlgn="ctr"/>
                      <a:r>
                        <a:rPr lang="fi-FI" sz="900" b="0" i="0" u="none" strike="noStrike" dirty="0">
                          <a:solidFill>
                            <a:schemeClr val="tx1"/>
                          </a:solidFill>
                          <a:effectLst/>
                          <a:latin typeface="Calibri" panose="020F0502020204030204" pitchFamily="34" charset="0"/>
                        </a:rPr>
                        <a:t>(n=250)</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muu Etelä-Suomi</a:t>
                      </a:r>
                    </a:p>
                    <a:p>
                      <a:pPr algn="ctr" fontAlgn="ctr"/>
                      <a:r>
                        <a:rPr lang="fi-FI" sz="900" b="0" i="0" u="none" strike="noStrike" dirty="0">
                          <a:solidFill>
                            <a:schemeClr val="tx1"/>
                          </a:solidFill>
                          <a:effectLst/>
                          <a:latin typeface="Calibri" panose="020F0502020204030204" pitchFamily="34" charset="0"/>
                        </a:rPr>
                        <a:t>(n=175)</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muu pääkaupunkiseutu</a:t>
                      </a:r>
                    </a:p>
                    <a:p>
                      <a:pPr algn="ctr" fontAlgn="ctr"/>
                      <a:r>
                        <a:rPr lang="fi-FI" sz="900" b="0" i="0" u="none" strike="noStrike" dirty="0">
                          <a:solidFill>
                            <a:schemeClr val="tx1"/>
                          </a:solidFill>
                          <a:effectLst/>
                          <a:latin typeface="Calibri" panose="020F0502020204030204" pitchFamily="34" charset="0"/>
                        </a:rPr>
                        <a:t>(n=116)</a:t>
                      </a:r>
                      <a:r>
                        <a:rPr lang="fi-FI" sz="900" b="1" i="0" u="none" strike="noStrike" dirty="0">
                          <a:solidFill>
                            <a:schemeClr val="tx1"/>
                          </a:solidFill>
                          <a:effectLst/>
                          <a:latin typeface="Calibri" panose="020F0502020204030204" pitchFamily="34" charset="0"/>
                        </a:rPr>
                        <a:t>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Pohjois-Suomi</a:t>
                      </a:r>
                    </a:p>
                    <a:p>
                      <a:pPr algn="ctr" fontAlgn="ctr"/>
                      <a:r>
                        <a:rPr lang="fi-FI" sz="900" b="0" i="0" u="none" strike="noStrike" dirty="0">
                          <a:solidFill>
                            <a:schemeClr val="tx1"/>
                          </a:solidFill>
                          <a:effectLst/>
                          <a:latin typeface="Calibri" panose="020F0502020204030204" pitchFamily="34" charset="0"/>
                        </a:rPr>
                        <a:t>(n=60)</a:t>
                      </a:r>
                    </a:p>
                  </a:txBody>
                  <a:tcPr marL="9525" marR="9525" marT="9525" marB="0" anchor="ctr"/>
                </a:tc>
                <a:extLst>
                  <a:ext uri="{0D108BD9-81ED-4DB2-BD59-A6C34878D82A}">
                    <a16:rowId xmlns:a16="http://schemas.microsoft.com/office/drawing/2014/main" val="2882057580"/>
                  </a:ext>
                </a:extLst>
              </a:tr>
              <a:tr h="0">
                <a:tc>
                  <a:txBody>
                    <a:bodyPr/>
                    <a:lstStyle/>
                    <a:p>
                      <a:pPr algn="l" fontAlgn="ctr"/>
                      <a:r>
                        <a:rPr lang="fi-FI" sz="900" b="0" u="none" strike="noStrike" dirty="0">
                          <a:solidFill>
                            <a:schemeClr val="tx1"/>
                          </a:solidFill>
                          <a:effectLst/>
                          <a:latin typeface="Calibri" panose="020F0502020204030204" pitchFamily="34" charset="0"/>
                          <a:cs typeface="Calibri" panose="020F0502020204030204" pitchFamily="34" charset="0"/>
                        </a:rPr>
                        <a:t>hintojen nousu/ostovoiman heikkeneminen</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41 %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60 %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52 %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57 %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54 %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44 %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57 %</a:t>
                      </a:r>
                    </a:p>
                  </a:txBody>
                  <a:tcPr marL="9525" marR="9525" marT="9525" marB="0" anchor="ctr"/>
                </a:tc>
                <a:extLst>
                  <a:ext uri="{0D108BD9-81ED-4DB2-BD59-A6C34878D82A}">
                    <a16:rowId xmlns:a16="http://schemas.microsoft.com/office/drawing/2014/main" val="3542711307"/>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konkurssi</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6 %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7 %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0 %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5 %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10 %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3 %</a:t>
                      </a:r>
                    </a:p>
                  </a:txBody>
                  <a:tcPr marL="9525" marR="9525" marT="9525" marB="0" anchor="ctr"/>
                </a:tc>
                <a:extLst>
                  <a:ext uri="{0D108BD9-81ED-4DB2-BD59-A6C34878D82A}">
                    <a16:rowId xmlns:a16="http://schemas.microsoft.com/office/drawing/2014/main" val="3974791137"/>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koronapandemian jatkuminen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38 %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29 %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30 %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36 %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43 %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30 %</a:t>
                      </a:r>
                    </a:p>
                  </a:txBody>
                  <a:tcPr marL="9525" marR="9525" marT="9525" marB="0" anchor="ctr"/>
                </a:tc>
                <a:extLst>
                  <a:ext uri="{0D108BD9-81ED-4DB2-BD59-A6C34878D82A}">
                    <a16:rowId xmlns:a16="http://schemas.microsoft.com/office/drawing/2014/main" val="214230645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liiallinen byrokratia</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22 %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33 %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36 %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30 %</a:t>
                      </a:r>
                    </a:p>
                  </a:txBody>
                  <a:tcPr marL="9525" marR="9525" marT="9525" marB="0" anchor="ctr"/>
                </a:tc>
                <a:extLst>
                  <a:ext uri="{0D108BD9-81ED-4DB2-BD59-A6C34878D82A}">
                    <a16:rowId xmlns:a16="http://schemas.microsoft.com/office/drawing/2014/main" val="129578898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muu</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19 %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11 %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10 %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11 %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10 %</a:t>
                      </a:r>
                    </a:p>
                  </a:txBody>
                  <a:tcPr marL="9525" marR="9525" marT="9525" marB="0" anchor="ctr"/>
                </a:tc>
                <a:extLst>
                  <a:ext uri="{0D108BD9-81ED-4DB2-BD59-A6C34878D82A}">
                    <a16:rowId xmlns:a16="http://schemas.microsoft.com/office/drawing/2014/main" val="97802838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sairastuminen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43 %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35 %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26 %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36 %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41 %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47 %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43 %</a:t>
                      </a:r>
                    </a:p>
                  </a:txBody>
                  <a:tcPr marL="9525" marR="9525" marT="9525" marB="0" anchor="ctr"/>
                </a:tc>
                <a:extLst>
                  <a:ext uri="{0D108BD9-81ED-4DB2-BD59-A6C34878D82A}">
                    <a16:rowId xmlns:a16="http://schemas.microsoft.com/office/drawing/2014/main" val="428480230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stressi</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33 %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27 %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15 %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28 %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25 %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25 %</a:t>
                      </a:r>
                    </a:p>
                  </a:txBody>
                  <a:tcPr marL="9525" marR="9525" marT="9525" marB="0" anchor="ctr"/>
                </a:tc>
                <a:extLst>
                  <a:ext uri="{0D108BD9-81ED-4DB2-BD59-A6C34878D82A}">
                    <a16:rowId xmlns:a16="http://schemas.microsoft.com/office/drawing/2014/main" val="3898697240"/>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talouspakotteet</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13 %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10 %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11 %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16 %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14 %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17 %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17 %</a:t>
                      </a:r>
                    </a:p>
                  </a:txBody>
                  <a:tcPr marL="9525" marR="9525" marT="9525" marB="0" anchor="ctr"/>
                </a:tc>
                <a:extLst>
                  <a:ext uri="{0D108BD9-81ED-4DB2-BD59-A6C34878D82A}">
                    <a16:rowId xmlns:a16="http://schemas.microsoft.com/office/drawing/2014/main" val="2485808608"/>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Ukrainan sodan vaikutukset</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42 %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35 %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22 %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38 %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34 %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40 %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33 %</a:t>
                      </a:r>
                    </a:p>
                  </a:txBody>
                  <a:tcPr marL="9525" marR="9525" marT="9525" marB="0" anchor="ctr"/>
                </a:tc>
                <a:extLst>
                  <a:ext uri="{0D108BD9-81ED-4DB2-BD59-A6C34878D82A}">
                    <a16:rowId xmlns:a16="http://schemas.microsoft.com/office/drawing/2014/main" val="1107271536"/>
                  </a:ext>
                </a:extLst>
              </a:tr>
              <a:tr h="0">
                <a:tc>
                  <a:txBody>
                    <a:bodyPr/>
                    <a:lstStyle/>
                    <a:p>
                      <a:pPr algn="l" fontAlgn="ctr"/>
                      <a:r>
                        <a:rPr lang="fi-FI" sz="900" b="0" u="none" strike="noStrike">
                          <a:solidFill>
                            <a:schemeClr val="tx1"/>
                          </a:solidFill>
                          <a:effectLst/>
                          <a:latin typeface="Calibri" panose="020F0502020204030204" pitchFamily="34" charset="0"/>
                          <a:cs typeface="Calibri" panose="020F0502020204030204" pitchFamily="34" charset="0"/>
                        </a:rPr>
                        <a:t>velkaantuminen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8 %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9 %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4 %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13 %</a:t>
                      </a:r>
                    </a:p>
                  </a:txBody>
                  <a:tcPr marL="9525" marR="9525" marT="9525" marB="0" anchor="ctr"/>
                </a:tc>
                <a:tc>
                  <a:txBody>
                    <a:bodyPr/>
                    <a:lstStyle/>
                    <a:p>
                      <a:pPr algn="ctr" fontAlgn="ctr"/>
                      <a:r>
                        <a:rPr lang="fi-FI" sz="900" b="0" i="0" u="none" strike="noStrike">
                          <a:solidFill>
                            <a:schemeClr val="tx1"/>
                          </a:solidFill>
                          <a:effectLst/>
                          <a:latin typeface="Calibri" panose="020F0502020204030204" pitchFamily="34" charset="0"/>
                        </a:rPr>
                        <a:t>13 %</a:t>
                      </a:r>
                    </a:p>
                  </a:txBody>
                  <a:tcPr marL="9525" marR="9525" marT="9525" marB="0" anchor="ctr"/>
                </a:tc>
                <a:tc>
                  <a:txBody>
                    <a:bodyPr/>
                    <a:lstStyle/>
                    <a:p>
                      <a:pPr algn="ctr" fontAlgn="ctr"/>
                      <a:r>
                        <a:rPr lang="fi-FI" sz="900" b="0" i="0" u="none" strike="noStrike" dirty="0">
                          <a:solidFill>
                            <a:schemeClr val="tx1"/>
                          </a:solidFill>
                          <a:effectLst/>
                          <a:latin typeface="Calibri" panose="020F0502020204030204" pitchFamily="34" charset="0"/>
                        </a:rPr>
                        <a:t>13 %</a:t>
                      </a:r>
                    </a:p>
                  </a:txBody>
                  <a:tcPr marL="9525" marR="9525" marT="9525" marB="0" anchor="ctr"/>
                </a:tc>
                <a:tc>
                  <a:txBody>
                    <a:bodyPr/>
                    <a:lstStyle/>
                    <a:p>
                      <a:pPr algn="ctr" fontAlgn="ctr"/>
                      <a:r>
                        <a:rPr lang="fi-FI" sz="900" b="1" i="0" u="none" strike="noStrike" dirty="0">
                          <a:solidFill>
                            <a:schemeClr val="tx1"/>
                          </a:solidFill>
                          <a:effectLst/>
                          <a:latin typeface="Calibri" panose="020F0502020204030204" pitchFamily="34" charset="0"/>
                        </a:rPr>
                        <a:t>17 %</a:t>
                      </a:r>
                    </a:p>
                  </a:txBody>
                  <a:tcPr marL="9525" marR="9525" marT="9525" marB="0" anchor="ctr"/>
                </a:tc>
                <a:extLst>
                  <a:ext uri="{0D108BD9-81ED-4DB2-BD59-A6C34878D82A}">
                    <a16:rowId xmlns:a16="http://schemas.microsoft.com/office/drawing/2014/main" val="84864514"/>
                  </a:ext>
                </a:extLst>
              </a:tr>
            </a:tbl>
          </a:graphicData>
        </a:graphic>
      </p:graphicFrame>
      <p:sp>
        <p:nvSpPr>
          <p:cNvPr id="12" name="Tekstiruutu 11">
            <a:extLst>
              <a:ext uri="{FF2B5EF4-FFF2-40B4-BE49-F238E27FC236}">
                <a16:creationId xmlns:a16="http://schemas.microsoft.com/office/drawing/2014/main" id="{84EC9F84-5E25-43A2-9F72-A9C560B85996}"/>
              </a:ext>
            </a:extLst>
          </p:cNvPr>
          <p:cNvSpPr txBox="1"/>
          <p:nvPr/>
        </p:nvSpPr>
        <p:spPr>
          <a:xfrm>
            <a:off x="259819" y="3096728"/>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318468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80" y="612156"/>
            <a:ext cx="6480000" cy="334785"/>
          </a:xfrm>
        </p:spPr>
        <p:txBody>
          <a:bodyPr>
            <a:normAutofit fontScale="90000"/>
          </a:bodyPr>
          <a:lstStyle/>
          <a:p>
            <a:r>
              <a:rPr lang="fi-FI" dirty="0"/>
              <a:t>Huolenaiheet yrittäjyydessä </a:t>
            </a:r>
            <a:br>
              <a:rPr lang="fi-FI" dirty="0"/>
            </a:br>
            <a:r>
              <a:rPr lang="fi-FI" dirty="0"/>
              <a:t>– otteita perusteluista 1/2</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14</a:t>
            </a:fld>
            <a:endParaRPr lang="en-US" dirty="0"/>
          </a:p>
        </p:txBody>
      </p:sp>
      <p:sp>
        <p:nvSpPr>
          <p:cNvPr id="8" name="Content Placeholder 3">
            <a:extLst>
              <a:ext uri="{FF2B5EF4-FFF2-40B4-BE49-F238E27FC236}">
                <a16:creationId xmlns:a16="http://schemas.microsoft.com/office/drawing/2014/main" id="{7344FF11-56D0-479B-969E-FF125C34C79C}"/>
              </a:ext>
            </a:extLst>
          </p:cNvPr>
          <p:cNvSpPr txBox="1">
            <a:spLocks/>
          </p:cNvSpPr>
          <p:nvPr/>
        </p:nvSpPr>
        <p:spPr>
          <a:xfrm>
            <a:off x="1691680" y="1189528"/>
            <a:ext cx="6461503" cy="3775056"/>
          </a:xfrm>
          <a:prstGeom prst="rect">
            <a:avLst/>
          </a:prstGeom>
        </p:spPr>
        <p:txBody>
          <a:bodyPr numCol="2" spcCol="108000">
            <a:noAutofit/>
          </a:bodyPr>
          <a:lstStyle/>
          <a:p>
            <a:pPr marL="182563" lvl="0" indent="-182563"/>
            <a:r>
              <a:rPr lang="fi-FI" sz="900" b="1" dirty="0">
                <a:latin typeface="Georgia" pitchFamily="18" charset="0"/>
                <a:ea typeface="Georgia" charset="0"/>
                <a:cs typeface="Georgia" charset="0"/>
              </a:rPr>
              <a:t>Hintojen nousu/ostovoiman heikkeneminen:</a:t>
            </a:r>
          </a:p>
          <a:p>
            <a:pPr marL="182563" lvl="0" indent="-182563">
              <a:buFont typeface="Arial" pitchFamily="34" charset="0"/>
              <a:buChar char="•"/>
            </a:pPr>
            <a:r>
              <a:rPr lang="fi-FI" sz="900" i="1" dirty="0">
                <a:latin typeface="Georgia" pitchFamily="18" charset="0"/>
              </a:rPr>
              <a:t>Kustannusten nousu on hankala kompensoida</a:t>
            </a:r>
          </a:p>
          <a:p>
            <a:pPr marL="182563" lvl="0" indent="-182563">
              <a:buFont typeface="Arial" pitchFamily="34" charset="0"/>
              <a:buChar char="•"/>
            </a:pPr>
            <a:r>
              <a:rPr lang="fi-FI" sz="900" i="1" dirty="0">
                <a:latin typeface="Georgia" pitchFamily="18" charset="0"/>
              </a:rPr>
              <a:t>Työpanostani tarvitaan entistä enemmän mutta saanko siitä tulevaisuudessa rahaa tullakseni toimeen!?!</a:t>
            </a:r>
          </a:p>
          <a:p>
            <a:pPr marL="182563" lvl="0" indent="-182563">
              <a:buFont typeface="Arial" pitchFamily="34" charset="0"/>
              <a:buChar char="•"/>
            </a:pPr>
            <a:r>
              <a:rPr lang="fi-FI" sz="900" i="1" dirty="0">
                <a:latin typeface="Georgia" pitchFamily="18" charset="0"/>
              </a:rPr>
              <a:t>Hintojen nousu vaikuttaa kuluttajien ostokykyyn ja näin ollen vähentää kuljetuksien määrää, kun tuotteet eivät liiku.</a:t>
            </a:r>
          </a:p>
          <a:p>
            <a:pPr marL="182563" lvl="0" indent="-182563">
              <a:buFont typeface="Arial" pitchFamily="34" charset="0"/>
              <a:buChar char="•"/>
            </a:pPr>
            <a:r>
              <a:rPr lang="fi-FI" sz="900" i="1" dirty="0">
                <a:latin typeface="Georgia" pitchFamily="18" charset="0"/>
              </a:rPr>
              <a:t>Hintojen ja pääsääntöisesti polttoaineiden hinnan nousu aiheuttaa lisäkustannuksia.</a:t>
            </a:r>
          </a:p>
          <a:p>
            <a:pPr marL="182563" lvl="0" indent="-182563">
              <a:buFont typeface="Arial" pitchFamily="34" charset="0"/>
              <a:buChar char="•"/>
            </a:pPr>
            <a:r>
              <a:rPr lang="fi-FI" sz="900" i="1" dirty="0">
                <a:latin typeface="Georgia" pitchFamily="18" charset="0"/>
              </a:rPr>
              <a:t>Hintojen nousu (energia, ruoka ym.) vie pois kotitalouksien palveluihin ja vapaa-aikaan käytettävää rahaa.</a:t>
            </a:r>
          </a:p>
          <a:p>
            <a:pPr marL="182563" lvl="0" indent="-182563">
              <a:buFont typeface="Arial" pitchFamily="34" charset="0"/>
              <a:buChar char="•"/>
            </a:pPr>
            <a:r>
              <a:rPr lang="fi-FI" sz="900" i="1" dirty="0">
                <a:latin typeface="Georgia" pitchFamily="18" charset="0"/>
              </a:rPr>
              <a:t>Ostovoiman heikkeneminen vaikuttaa tuotteitteni ostamisiin.</a:t>
            </a:r>
          </a:p>
          <a:p>
            <a:pPr marL="182563" lvl="0" indent="-182563">
              <a:spcBef>
                <a:spcPts val="600"/>
              </a:spcBef>
            </a:pPr>
            <a:r>
              <a:rPr lang="fi-FI" sz="900" b="1" dirty="0">
                <a:latin typeface="Georgia" pitchFamily="18" charset="0"/>
                <a:ea typeface="Georgia" charset="0"/>
                <a:cs typeface="Georgia" charset="0"/>
              </a:rPr>
              <a:t>Sairastuminen:</a:t>
            </a:r>
          </a:p>
          <a:p>
            <a:pPr marL="182563" lvl="0" indent="-182563">
              <a:buFont typeface="Arial" pitchFamily="34" charset="0"/>
              <a:buChar char="•"/>
            </a:pPr>
            <a:r>
              <a:rPr lang="fi-FI" sz="900" i="1" dirty="0">
                <a:latin typeface="Georgia" pitchFamily="18" charset="0"/>
              </a:rPr>
              <a:t>Oman terveyden säilyminen</a:t>
            </a:r>
          </a:p>
          <a:p>
            <a:pPr marL="182563" lvl="0" indent="-182563">
              <a:buFont typeface="Arial" pitchFamily="34" charset="0"/>
              <a:buChar char="•"/>
            </a:pPr>
            <a:r>
              <a:rPr lang="fi-FI" sz="900" i="1" dirty="0">
                <a:latin typeface="Georgia" pitchFamily="18" charset="0"/>
              </a:rPr>
              <a:t>Tässä iässä on sairastuminen iso riski.</a:t>
            </a:r>
          </a:p>
          <a:p>
            <a:pPr marL="182563" lvl="0" indent="-182563">
              <a:buFont typeface="Arial" pitchFamily="34" charset="0"/>
              <a:buChar char="•"/>
            </a:pPr>
            <a:r>
              <a:rPr lang="fi-FI" sz="900" i="1" dirty="0">
                <a:latin typeface="Georgia" pitchFamily="18" charset="0"/>
              </a:rPr>
              <a:t>Oma sairastuminen näkyy heti tuloissa. Ei kannata olla sairaana. Sotealueilla ei ole rahaa ostaa kuntoutusta siinä määrin, kun ihmiset tarvitsisivat.</a:t>
            </a:r>
          </a:p>
          <a:p>
            <a:pPr marL="182563" lvl="0" indent="-182563">
              <a:buFont typeface="Arial" pitchFamily="34" charset="0"/>
              <a:buChar char="•"/>
            </a:pPr>
            <a:r>
              <a:rPr lang="fi-FI" sz="900" i="1" dirty="0">
                <a:latin typeface="Georgia" pitchFamily="18" charset="0"/>
              </a:rPr>
              <a:t>Perussairaudet haittaavat ja yleinen talous/ ja poliittinen tilanne huolestuttaa.</a:t>
            </a:r>
          </a:p>
          <a:p>
            <a:pPr marL="182563" lvl="0" indent="-182563">
              <a:spcBef>
                <a:spcPts val="600"/>
              </a:spcBef>
            </a:pPr>
            <a:r>
              <a:rPr lang="fi-FI" sz="900" b="1" dirty="0">
                <a:latin typeface="Georgia" pitchFamily="18" charset="0"/>
                <a:ea typeface="Georgia" charset="0"/>
                <a:cs typeface="Georgia" charset="0"/>
              </a:rPr>
              <a:t>Ukrainan sodan vaikutukset:</a:t>
            </a:r>
          </a:p>
          <a:p>
            <a:pPr marL="182563" lvl="0" indent="-182563">
              <a:buFont typeface="Arial" pitchFamily="34" charset="0"/>
              <a:buChar char="•"/>
            </a:pPr>
            <a:r>
              <a:rPr lang="fi-FI" sz="900" i="1" dirty="0">
                <a:latin typeface="Georgia" pitchFamily="18" charset="0"/>
              </a:rPr>
              <a:t>Maailmantilanne on melko heikko tällä hetkellä maatalousyrittäjän kannalta.</a:t>
            </a:r>
          </a:p>
          <a:p>
            <a:pPr marL="182563" lvl="0" indent="-182563">
              <a:buFont typeface="Arial" pitchFamily="34" charset="0"/>
              <a:buChar char="•"/>
            </a:pPr>
            <a:r>
              <a:rPr lang="fi-FI" sz="900" i="1" dirty="0">
                <a:latin typeface="Georgia" pitchFamily="18" charset="0"/>
              </a:rPr>
              <a:t>Ukrainan sodan ja pandemian tuomat saatavuusvaikeudet ja hintojen nousu vähentävät myyntiä.</a:t>
            </a:r>
          </a:p>
          <a:p>
            <a:pPr marL="182563" lvl="0" indent="-182563">
              <a:buFont typeface="Arial" pitchFamily="34" charset="0"/>
              <a:buChar char="•"/>
            </a:pPr>
            <a:r>
              <a:rPr lang="fi-FI" sz="900" i="1" dirty="0">
                <a:latin typeface="Georgia" pitchFamily="18" charset="0"/>
              </a:rPr>
              <a:t>Sota ja talouspakotteet ovat lamauttaneet kodin ja maa/metsätalouden investointitavaroiden kaupan</a:t>
            </a:r>
          </a:p>
          <a:p>
            <a:pPr marL="182563" lvl="0" indent="-182563">
              <a:buFont typeface="Arial" pitchFamily="34" charset="0"/>
              <a:buChar char="•"/>
            </a:pPr>
            <a:r>
              <a:rPr lang="fi-FI" sz="900" i="1" dirty="0">
                <a:latin typeface="Georgia" pitchFamily="18" charset="0"/>
              </a:rPr>
              <a:t>Sota ja pakotteet aiheuttavat merkittävää turbulenssia ostohinnoissa ja vaikuttanee jatkossa kysyntään negatiivisesti</a:t>
            </a:r>
          </a:p>
          <a:p>
            <a:pPr marL="182563" lvl="0" indent="-182563">
              <a:buFont typeface="Arial" pitchFamily="34" charset="0"/>
              <a:buChar char="•"/>
            </a:pPr>
            <a:r>
              <a:rPr lang="fi-FI" sz="900" i="1" dirty="0">
                <a:latin typeface="Georgia" pitchFamily="18" charset="0"/>
              </a:rPr>
              <a:t>Mahdollinen eskaloituminen laajemmaksi huolestuttaa.</a:t>
            </a:r>
            <a:endParaRPr lang="fi-FI" sz="900" dirty="0">
              <a:latin typeface="Georgia" pitchFamily="18" charset="0"/>
            </a:endParaRPr>
          </a:p>
          <a:p>
            <a:pPr marL="182563" lvl="0" indent="-182563">
              <a:spcBef>
                <a:spcPts val="600"/>
              </a:spcBef>
            </a:pPr>
            <a:r>
              <a:rPr lang="fi-FI" sz="900" b="1" dirty="0">
                <a:latin typeface="Georgia" pitchFamily="18" charset="0"/>
                <a:ea typeface="Georgia" charset="0"/>
                <a:cs typeface="Georgia" charset="0"/>
              </a:rPr>
              <a:t>Koronapandemian jatkuminen:</a:t>
            </a:r>
          </a:p>
          <a:p>
            <a:pPr marL="182563" lvl="0" indent="-182563">
              <a:buFont typeface="Arial" pitchFamily="34" charset="0"/>
              <a:buChar char="•"/>
            </a:pPr>
            <a:r>
              <a:rPr lang="fi-FI" sz="900" i="1" dirty="0">
                <a:latin typeface="Georgia" pitchFamily="18" charset="0"/>
              </a:rPr>
              <a:t>Korona-aika on ollut melkoisen stressaavaa, koska ihmiset ovat niin varovaisia ostamaan mitään palveluja. Sama tuntuu vaan jatkuvan.</a:t>
            </a:r>
          </a:p>
          <a:p>
            <a:pPr marL="182563" lvl="0" indent="-182563">
              <a:buFont typeface="Arial" pitchFamily="34" charset="0"/>
              <a:buChar char="•"/>
            </a:pPr>
            <a:r>
              <a:rPr lang="fi-FI" sz="900" i="1" dirty="0">
                <a:latin typeface="Georgia" pitchFamily="18" charset="0"/>
              </a:rPr>
              <a:t>Olen koronan alusta joutunut elämään tosi tiukasti. Yritykseni liikevaihto romahti, enkä ole voinut maksaa itselleni palkkaa. Nyt tilanne alkaa käymään jo mielen päälle, joka lisää stressiä ja pelkoa sairastua.</a:t>
            </a:r>
          </a:p>
          <a:p>
            <a:pPr marL="182563" lvl="0" indent="-182563">
              <a:spcBef>
                <a:spcPts val="600"/>
              </a:spcBef>
            </a:pPr>
            <a:r>
              <a:rPr lang="fi-FI" sz="900" b="1" dirty="0">
                <a:latin typeface="Georgia" pitchFamily="18" charset="0"/>
                <a:ea typeface="Georgia" charset="0"/>
                <a:cs typeface="Georgia" charset="0"/>
              </a:rPr>
              <a:t>Liiallinen byrokratia:</a:t>
            </a:r>
          </a:p>
          <a:p>
            <a:pPr marL="182563" lvl="0" indent="-182563">
              <a:buFont typeface="Arial" pitchFamily="34" charset="0"/>
              <a:buChar char="•"/>
            </a:pPr>
            <a:r>
              <a:rPr lang="fi-FI" sz="900" i="1" dirty="0">
                <a:latin typeface="Georgia" pitchFamily="18" charset="0"/>
              </a:rPr>
              <a:t>Lippu-lappua sinne ja tänne. Miettikääpä esim. palkkojen sivukuluja: moneenko paikkaan pitää maksaa ja ilmoittaa erilaisilla aikatauluilla! Olen väsynyt. Pelkään terveyteni puolesta.</a:t>
            </a:r>
          </a:p>
          <a:p>
            <a:pPr marL="182563" lvl="0" indent="-182563">
              <a:buFont typeface="Arial" pitchFamily="34" charset="0"/>
              <a:buChar char="•"/>
            </a:pPr>
            <a:r>
              <a:rPr lang="fi-FI" sz="900" i="1" dirty="0">
                <a:latin typeface="Georgia" pitchFamily="18" charset="0"/>
              </a:rPr>
              <a:t>Liikaa kaikenlaista säädöstä työntekoon</a:t>
            </a:r>
          </a:p>
          <a:p>
            <a:pPr marL="182563" lvl="0" indent="-182563">
              <a:buFont typeface="Arial" pitchFamily="34" charset="0"/>
              <a:buChar char="•"/>
            </a:pPr>
            <a:r>
              <a:rPr lang="fi-FI" sz="900" i="1" dirty="0">
                <a:latin typeface="Georgia" pitchFamily="18" charset="0"/>
              </a:rPr>
              <a:t>Byrokratia ja erilaiset ylhäältä tulevat säännöt ja määräykset aiheuttavat stressiä.</a:t>
            </a:r>
          </a:p>
        </p:txBody>
      </p:sp>
    </p:spTree>
    <p:extLst>
      <p:ext uri="{BB962C8B-B14F-4D97-AF65-F5344CB8AC3E}">
        <p14:creationId xmlns:p14="http://schemas.microsoft.com/office/powerpoint/2010/main" val="125045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80" y="612156"/>
            <a:ext cx="6480000" cy="334785"/>
          </a:xfrm>
        </p:spPr>
        <p:txBody>
          <a:bodyPr>
            <a:normAutofit fontScale="90000"/>
          </a:bodyPr>
          <a:lstStyle/>
          <a:p>
            <a:r>
              <a:rPr lang="fi-FI" dirty="0"/>
              <a:t>Huolenaiheet yrittäjyydessä </a:t>
            </a:r>
            <a:br>
              <a:rPr lang="fi-FI" dirty="0"/>
            </a:br>
            <a:r>
              <a:rPr lang="fi-FI" dirty="0"/>
              <a:t>– otteita perusteluista 2/2</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15</a:t>
            </a:fld>
            <a:endParaRPr lang="en-US" dirty="0"/>
          </a:p>
        </p:txBody>
      </p:sp>
      <p:sp>
        <p:nvSpPr>
          <p:cNvPr id="8" name="Content Placeholder 3">
            <a:extLst>
              <a:ext uri="{FF2B5EF4-FFF2-40B4-BE49-F238E27FC236}">
                <a16:creationId xmlns:a16="http://schemas.microsoft.com/office/drawing/2014/main" id="{7344FF11-56D0-479B-969E-FF125C34C79C}"/>
              </a:ext>
            </a:extLst>
          </p:cNvPr>
          <p:cNvSpPr txBox="1">
            <a:spLocks/>
          </p:cNvSpPr>
          <p:nvPr/>
        </p:nvSpPr>
        <p:spPr>
          <a:xfrm>
            <a:off x="1691680" y="1189528"/>
            <a:ext cx="6461503" cy="3775056"/>
          </a:xfrm>
          <a:prstGeom prst="rect">
            <a:avLst/>
          </a:prstGeom>
        </p:spPr>
        <p:txBody>
          <a:bodyPr numCol="2" spcCol="108000">
            <a:noAutofit/>
          </a:bodyPr>
          <a:lstStyle/>
          <a:p>
            <a:pPr marL="182563" lvl="0" indent="-182563"/>
            <a:r>
              <a:rPr lang="fi-FI" sz="900" b="1" dirty="0">
                <a:latin typeface="Georgia" pitchFamily="18" charset="0"/>
                <a:ea typeface="Georgia" charset="0"/>
                <a:cs typeface="Georgia" charset="0"/>
              </a:rPr>
              <a:t>Stressi:</a:t>
            </a:r>
          </a:p>
          <a:p>
            <a:pPr marL="182563" lvl="0" indent="-182563">
              <a:buFont typeface="Arial" pitchFamily="34" charset="0"/>
              <a:buChar char="•"/>
            </a:pPr>
            <a:r>
              <a:rPr lang="fi-FI" sz="900" i="1" dirty="0">
                <a:latin typeface="Georgia" pitchFamily="18" charset="0"/>
              </a:rPr>
              <a:t>Liian paljon tekemistä pitkät päivät ilman lomia alkaa muuttua pahaksi stressiksi.</a:t>
            </a:r>
          </a:p>
          <a:p>
            <a:pPr marL="182563" lvl="0" indent="-182563">
              <a:buFont typeface="Arial" pitchFamily="34" charset="0"/>
              <a:buChar char="•"/>
            </a:pPr>
            <a:r>
              <a:rPr lang="fi-FI" sz="900" i="1" dirty="0">
                <a:latin typeface="Georgia" pitchFamily="18" charset="0"/>
              </a:rPr>
              <a:t>Henkinen jaksaminen alkaa olla lopussa, korona pandemian alkamisen jälkeen olen jatkuvasti miettinyt yrityksen taloudellista ahdinkoa. Huoli työntekijöistä on suuri, ja toki oma taloudellinen tilanne on ollut koko ajan vaakalaudalla.</a:t>
            </a:r>
          </a:p>
          <a:p>
            <a:pPr marL="182563" lvl="0" indent="-182563">
              <a:buFont typeface="Arial" pitchFamily="34" charset="0"/>
              <a:buChar char="•"/>
            </a:pPr>
            <a:r>
              <a:rPr lang="fi-FI" sz="900" i="1" dirty="0">
                <a:latin typeface="Georgia" pitchFamily="18" charset="0"/>
              </a:rPr>
              <a:t>Stressi siitä, että kukaan muu ei paikkaa sovittuja töitä jos itse sairastuisin. Huoli siitä, että sodan uhka vähentää tulevia rakennuskohteita ja sen myötä niiden suunnittelua.</a:t>
            </a:r>
          </a:p>
          <a:p>
            <a:pPr marL="182563" lvl="0" indent="-182563">
              <a:buFont typeface="Arial" pitchFamily="34" charset="0"/>
              <a:buChar char="•"/>
            </a:pPr>
            <a:r>
              <a:rPr lang="fi-FI" sz="900" i="1" dirty="0">
                <a:latin typeface="Georgia" pitchFamily="18" charset="0"/>
              </a:rPr>
              <a:t>Jatkuva stressi siitä, milloin on liian vähän töitä ja milloin liikaa. Pari päivää siinä välissä on ok.</a:t>
            </a:r>
          </a:p>
          <a:p>
            <a:pPr marL="182563" lvl="0" indent="-182563">
              <a:spcBef>
                <a:spcPts val="600"/>
              </a:spcBef>
            </a:pPr>
            <a:r>
              <a:rPr lang="fi-FI" sz="900" b="1" dirty="0">
                <a:latin typeface="Georgia" pitchFamily="18" charset="0"/>
                <a:ea typeface="Georgia" charset="0"/>
                <a:cs typeface="Georgia" charset="0"/>
              </a:rPr>
              <a:t>Talouspakotteet:</a:t>
            </a:r>
          </a:p>
          <a:p>
            <a:pPr marL="182563" lvl="0" indent="-182563">
              <a:buFont typeface="Arial" pitchFamily="34" charset="0"/>
              <a:buChar char="•"/>
            </a:pPr>
            <a:r>
              <a:rPr lang="fi-FI" sz="900" i="1" dirty="0">
                <a:latin typeface="Georgia" pitchFamily="18" charset="0"/>
              </a:rPr>
              <a:t>Pakotteilla hankaloitetaan vain siviilien ja työssä käyvien elämää niin suomessa Euroopassa kuin Venäjälläkin. Köyhät pysyy köyhinä ja keskiluokka köyhtyy.</a:t>
            </a:r>
          </a:p>
          <a:p>
            <a:pPr marL="182563" lvl="0" indent="-182563">
              <a:buFont typeface="Arial" pitchFamily="34" charset="0"/>
              <a:buChar char="•"/>
            </a:pPr>
            <a:r>
              <a:rPr lang="fi-FI" sz="900" i="1" dirty="0">
                <a:latin typeface="Georgia" pitchFamily="18" charset="0"/>
              </a:rPr>
              <a:t>Komponenttipula</a:t>
            </a:r>
          </a:p>
          <a:p>
            <a:pPr marL="182563" lvl="0" indent="-182563">
              <a:buFont typeface="Arial" pitchFamily="34" charset="0"/>
              <a:buChar char="•"/>
            </a:pPr>
            <a:r>
              <a:rPr lang="fi-FI" sz="900" i="1" dirty="0">
                <a:latin typeface="Georgia" pitchFamily="18" charset="0"/>
              </a:rPr>
              <a:t>Pakotteet ovat vieneet asiakkaat. Yritystoiminta tappiolla jo viidettä kuukautta.</a:t>
            </a:r>
          </a:p>
          <a:p>
            <a:pPr marL="182563" lvl="0" indent="-182563">
              <a:spcBef>
                <a:spcPts val="600"/>
              </a:spcBef>
            </a:pPr>
            <a:endParaRPr lang="fi-FI" sz="900" b="1" dirty="0">
              <a:latin typeface="Georgia" pitchFamily="18" charset="0"/>
              <a:ea typeface="Georgia" charset="0"/>
              <a:cs typeface="Georgia" charset="0"/>
            </a:endParaRPr>
          </a:p>
          <a:p>
            <a:pPr marL="182563" lvl="0" indent="-182563">
              <a:spcBef>
                <a:spcPts val="600"/>
              </a:spcBef>
            </a:pPr>
            <a:endParaRPr lang="fi-FI" sz="900" b="1" dirty="0">
              <a:latin typeface="Georgia" pitchFamily="18" charset="0"/>
              <a:ea typeface="Georgia" charset="0"/>
              <a:cs typeface="Georgia" charset="0"/>
            </a:endParaRPr>
          </a:p>
          <a:p>
            <a:pPr marL="182563" lvl="0" indent="-182563">
              <a:spcBef>
                <a:spcPts val="600"/>
              </a:spcBef>
            </a:pPr>
            <a:r>
              <a:rPr lang="fi-FI" sz="900" b="1" dirty="0">
                <a:latin typeface="Georgia" pitchFamily="18" charset="0"/>
                <a:ea typeface="Georgia" charset="0"/>
                <a:cs typeface="Georgia" charset="0"/>
              </a:rPr>
              <a:t>Velkaantuminen:</a:t>
            </a:r>
          </a:p>
          <a:p>
            <a:pPr marL="182563" lvl="0" indent="-182563">
              <a:buFont typeface="Arial" pitchFamily="34" charset="0"/>
              <a:buChar char="•"/>
            </a:pPr>
            <a:r>
              <a:rPr lang="fi-FI" sz="900" i="1" dirty="0">
                <a:latin typeface="Georgia" pitchFamily="18" charset="0"/>
              </a:rPr>
              <a:t>Nykyiset poliittiset suuntaukset ja päätökset vievät kansalaisilta ostovoimaa ja velkaannuttavat ennestään, pienyrittäjyyttä ei tueta riittävästi</a:t>
            </a:r>
          </a:p>
          <a:p>
            <a:pPr marL="182563" lvl="0" indent="-182563">
              <a:buFont typeface="Arial" pitchFamily="34" charset="0"/>
              <a:buChar char="•"/>
            </a:pPr>
            <a:r>
              <a:rPr lang="fi-FI" sz="900" i="1" dirty="0">
                <a:latin typeface="Georgia" pitchFamily="18" charset="0"/>
              </a:rPr>
              <a:t>Menneet pari vuotta ovat olleet kovat. Tulevat kilpailutukset tulevat olemaan raakoja, koska monen on nyt pakko saada ajettavaa, vaikka sitten harakiri-hinnoittelulla</a:t>
            </a:r>
          </a:p>
          <a:p>
            <a:pPr marL="182563" lvl="0" indent="-182563">
              <a:buFont typeface="Arial" pitchFamily="34" charset="0"/>
              <a:buChar char="•"/>
            </a:pPr>
            <a:r>
              <a:rPr lang="fi-FI" sz="900" i="1" dirty="0">
                <a:latin typeface="Georgia" pitchFamily="18" charset="0"/>
              </a:rPr>
              <a:t>Olen pahasti velkaantunut (sekä yritykseni että minä itse henkilökohtaisesti) koronan takia enkä tiedä miten selviän.</a:t>
            </a:r>
          </a:p>
          <a:p>
            <a:pPr marL="182563" lvl="0" indent="-182563">
              <a:buFont typeface="Arial" pitchFamily="34" charset="0"/>
              <a:buChar char="•"/>
            </a:pPr>
            <a:r>
              <a:rPr lang="fi-FI" sz="900" i="1" dirty="0">
                <a:latin typeface="Georgia" pitchFamily="18" charset="0"/>
              </a:rPr>
              <a:t>Koronavuosien aikana tapahtunut liikevaihdon putoaminen ja sen palautumisen epävarmuus ja se millaiseen maailmaan sodan päätyttyä herätään.</a:t>
            </a:r>
          </a:p>
          <a:p>
            <a:pPr marL="182563" lvl="0" indent="-182563">
              <a:spcBef>
                <a:spcPts val="600"/>
              </a:spcBef>
            </a:pPr>
            <a:r>
              <a:rPr lang="fi-FI" sz="900" b="1" dirty="0">
                <a:latin typeface="Georgia" pitchFamily="18" charset="0"/>
                <a:ea typeface="Georgia" charset="0"/>
                <a:cs typeface="Georgia" charset="0"/>
              </a:rPr>
              <a:t>Konkurssi:</a:t>
            </a:r>
          </a:p>
          <a:p>
            <a:pPr marL="182563" lvl="0" indent="-182563">
              <a:buFont typeface="Arial" pitchFamily="34" charset="0"/>
              <a:buChar char="•"/>
            </a:pPr>
            <a:r>
              <a:rPr lang="fi-FI" sz="900" i="1" dirty="0">
                <a:latin typeface="Georgia" pitchFamily="18" charset="0"/>
              </a:rPr>
              <a:t>Korona-aika vei </a:t>
            </a:r>
            <a:r>
              <a:rPr lang="fi-FI" sz="900" i="1" dirty="0" err="1">
                <a:latin typeface="Georgia" pitchFamily="18" charset="0"/>
              </a:rPr>
              <a:t>kv</a:t>
            </a:r>
            <a:r>
              <a:rPr lang="fi-FI" sz="900" i="1" dirty="0">
                <a:latin typeface="Georgia" pitchFamily="18" charset="0"/>
              </a:rPr>
              <a:t>-messujen kanssa toimivan yritykseni tulot nollaan. Yrittäjänä sain kuitenkin vain peruspäivärahaa, vaikka olen ollut kassan jäsen ja maksanut aika korkeita maksuja 2008 alkaen. Jos tilanne jatkuu vielä syksyn, yritys pitää viimein lopettaa, kuten olisi varmaan pitänyt omaa elämistä ajatellen tehdä jo kauan sitten.</a:t>
            </a:r>
          </a:p>
          <a:p>
            <a:pPr marL="182563" lvl="0" indent="-182563">
              <a:buFont typeface="Arial" pitchFamily="34" charset="0"/>
              <a:buChar char="•"/>
            </a:pPr>
            <a:r>
              <a:rPr lang="fi-FI" sz="900" i="1" dirty="0">
                <a:latin typeface="Georgia" pitchFamily="18" charset="0"/>
              </a:rPr>
              <a:t>tämä yrittäjyys on niin stressaavaa ja epävarmaa että menee pian terveys</a:t>
            </a:r>
          </a:p>
        </p:txBody>
      </p:sp>
    </p:spTree>
    <p:extLst>
      <p:ext uri="{BB962C8B-B14F-4D97-AF65-F5344CB8AC3E}">
        <p14:creationId xmlns:p14="http://schemas.microsoft.com/office/powerpoint/2010/main" val="396846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859C7-926F-4D1E-8A7A-C49667116654}"/>
              </a:ext>
            </a:extLst>
          </p:cNvPr>
          <p:cNvSpPr>
            <a:spLocks noGrp="1"/>
          </p:cNvSpPr>
          <p:nvPr>
            <p:ph type="title"/>
          </p:nvPr>
        </p:nvSpPr>
        <p:spPr/>
        <p:txBody>
          <a:bodyPr>
            <a:normAutofit/>
          </a:bodyPr>
          <a:lstStyle/>
          <a:p>
            <a:r>
              <a:rPr lang="fi-FI" sz="2700" dirty="0">
                <a:solidFill>
                  <a:schemeClr val="bg1"/>
                </a:solidFill>
              </a:rPr>
              <a:t>Jäsenet</a:t>
            </a:r>
          </a:p>
        </p:txBody>
      </p:sp>
      <p:sp>
        <p:nvSpPr>
          <p:cNvPr id="4" name="Dian numeron paikkamerkki 3">
            <a:extLst>
              <a:ext uri="{FF2B5EF4-FFF2-40B4-BE49-F238E27FC236}">
                <a16:creationId xmlns:a16="http://schemas.microsoft.com/office/drawing/2014/main" id="{A9C56C7F-5385-4DBC-955A-A7AC9E8ED0E9}"/>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B3F14FD-01A9-644F-977D-C402962FAC32}" type="slidenum">
              <a:rPr kumimoji="0" lang="en-US" sz="900" b="1" i="0" u="none" strike="noStrike" kern="1200" cap="none" spc="0" normalizeH="0" baseline="0" noProof="0" smtClean="0">
                <a:ln>
                  <a:noFill/>
                </a:ln>
                <a:solidFill>
                  <a:srgbClr val="87FFD3"/>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srgbClr val="87FFD3"/>
              </a:solidFill>
              <a:effectLst/>
              <a:uLnTx/>
              <a:uFillTx/>
              <a:latin typeface="Arial" charset="0"/>
              <a:cs typeface="Arial" charset="0"/>
            </a:endParaRPr>
          </a:p>
        </p:txBody>
      </p:sp>
    </p:spTree>
    <p:extLst>
      <p:ext uri="{BB962C8B-B14F-4D97-AF65-F5344CB8AC3E}">
        <p14:creationId xmlns:p14="http://schemas.microsoft.com/office/powerpoint/2010/main" val="425936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8492"/>
            <a:ext cx="6480000" cy="334785"/>
          </a:xfrm>
        </p:spPr>
        <p:txBody>
          <a:bodyPr>
            <a:normAutofit/>
          </a:bodyPr>
          <a:lstStyle/>
          <a:p>
            <a:r>
              <a:rPr lang="fi-FI" dirty="0"/>
              <a:t>Kehityskohteet</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17</a:t>
            </a:fld>
            <a:endParaRPr lang="en-US" dirty="0"/>
          </a:p>
        </p:txBody>
      </p:sp>
      <p:pic>
        <p:nvPicPr>
          <p:cNvPr id="5" name="Kuva 4">
            <a:extLst>
              <a:ext uri="{FF2B5EF4-FFF2-40B4-BE49-F238E27FC236}">
                <a16:creationId xmlns:a16="http://schemas.microsoft.com/office/drawing/2014/main" id="{BA9FAC2D-B5F1-43D4-8AF2-B1A8195F35E1}"/>
              </a:ext>
            </a:extLst>
          </p:cNvPr>
          <p:cNvPicPr>
            <a:picLocks noChangeAspect="1"/>
          </p:cNvPicPr>
          <p:nvPr/>
        </p:nvPicPr>
        <p:blipFill>
          <a:blip r:embed="rId3"/>
          <a:stretch>
            <a:fillRect/>
          </a:stretch>
        </p:blipFill>
        <p:spPr>
          <a:xfrm>
            <a:off x="949841" y="1158225"/>
            <a:ext cx="6268749" cy="3847609"/>
          </a:xfrm>
          <a:prstGeom prst="rect">
            <a:avLst/>
          </a:prstGeom>
        </p:spPr>
      </p:pic>
      <p:sp>
        <p:nvSpPr>
          <p:cNvPr id="8" name="Vasen aaltosulje 7">
            <a:extLst>
              <a:ext uri="{FF2B5EF4-FFF2-40B4-BE49-F238E27FC236}">
                <a16:creationId xmlns:a16="http://schemas.microsoft.com/office/drawing/2014/main" id="{65C61AB4-387C-4CB3-BD6F-53468B133BBC}"/>
              </a:ext>
            </a:extLst>
          </p:cNvPr>
          <p:cNvSpPr/>
          <p:nvPr/>
        </p:nvSpPr>
        <p:spPr>
          <a:xfrm>
            <a:off x="1038522" y="3796144"/>
            <a:ext cx="193964" cy="75554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kstiruutu 9">
            <a:extLst>
              <a:ext uri="{FF2B5EF4-FFF2-40B4-BE49-F238E27FC236}">
                <a16:creationId xmlns:a16="http://schemas.microsoft.com/office/drawing/2014/main" id="{DA0C640F-1052-460F-9E64-1701252BEB4B}"/>
              </a:ext>
            </a:extLst>
          </p:cNvPr>
          <p:cNvSpPr txBox="1"/>
          <p:nvPr/>
        </p:nvSpPr>
        <p:spPr>
          <a:xfrm>
            <a:off x="311158" y="3938831"/>
            <a:ext cx="824346" cy="338554"/>
          </a:xfrm>
          <a:prstGeom prst="rect">
            <a:avLst/>
          </a:prstGeom>
          <a:noFill/>
        </p:spPr>
        <p:txBody>
          <a:bodyPr wrap="square" rtlCol="0">
            <a:spAutoFit/>
          </a:bodyPr>
          <a:lstStyle/>
          <a:p>
            <a:r>
              <a:rPr lang="en-US" sz="800" dirty="0" err="1">
                <a:latin typeface="Georgia" panose="02040502050405020303" pitchFamily="18" charset="0"/>
              </a:rPr>
              <a:t>Uudet</a:t>
            </a:r>
            <a:r>
              <a:rPr lang="en-US" sz="800" dirty="0">
                <a:latin typeface="Georgia" panose="02040502050405020303" pitchFamily="18" charset="0"/>
              </a:rPr>
              <a:t> </a:t>
            </a:r>
            <a:r>
              <a:rPr lang="en-US" sz="800" dirty="0" err="1">
                <a:latin typeface="Georgia" panose="02040502050405020303" pitchFamily="18" charset="0"/>
              </a:rPr>
              <a:t>vaihtoehdot</a:t>
            </a:r>
            <a:r>
              <a:rPr lang="en-US" sz="800" dirty="0">
                <a:latin typeface="Georgia" panose="02040502050405020303" pitchFamily="18" charset="0"/>
              </a:rPr>
              <a:t>!</a:t>
            </a:r>
          </a:p>
        </p:txBody>
      </p:sp>
      <p:sp>
        <p:nvSpPr>
          <p:cNvPr id="12" name="Tekstiruutu 11">
            <a:extLst>
              <a:ext uri="{FF2B5EF4-FFF2-40B4-BE49-F238E27FC236}">
                <a16:creationId xmlns:a16="http://schemas.microsoft.com/office/drawing/2014/main" id="{9DB5A438-2898-48C5-A742-4F606954ECDA}"/>
              </a:ext>
            </a:extLst>
          </p:cNvPr>
          <p:cNvSpPr txBox="1"/>
          <p:nvPr/>
        </p:nvSpPr>
        <p:spPr>
          <a:xfrm>
            <a:off x="6157776" y="2340917"/>
            <a:ext cx="1512460" cy="461665"/>
          </a:xfrm>
          <a:prstGeom prst="rect">
            <a:avLst/>
          </a:prstGeom>
          <a:solidFill>
            <a:schemeClr val="bg1"/>
          </a:solidFill>
          <a:ln>
            <a:solidFill>
              <a:schemeClr val="tx1"/>
            </a:solidFill>
          </a:ln>
        </p:spPr>
        <p:txBody>
          <a:bodyPr wrap="square" rtlCol="0">
            <a:spAutoFit/>
          </a:bodyPr>
          <a:lstStyle/>
          <a:p>
            <a:r>
              <a:rPr lang="fi-FI" sz="800" dirty="0">
                <a:latin typeface="Georgia" panose="02040502050405020303" pitchFamily="18" charset="0"/>
              </a:rPr>
              <a:t>Valtaosa vastauksista ”</a:t>
            </a:r>
            <a:r>
              <a:rPr lang="fi-FI" sz="800" i="1" dirty="0">
                <a:latin typeface="Georgia" panose="02040502050405020303" pitchFamily="18" charset="0"/>
              </a:rPr>
              <a:t>en osaa sanoa</a:t>
            </a:r>
            <a:r>
              <a:rPr lang="fi-FI" sz="800" dirty="0">
                <a:latin typeface="Georgia" panose="02040502050405020303" pitchFamily="18" charset="0"/>
              </a:rPr>
              <a:t>”, ”</a:t>
            </a:r>
            <a:r>
              <a:rPr lang="fi-FI" sz="800" i="1" dirty="0">
                <a:latin typeface="Georgia" panose="02040502050405020303" pitchFamily="18" charset="0"/>
              </a:rPr>
              <a:t>ei kokemusta palveluista / ei tarvetta</a:t>
            </a:r>
            <a:r>
              <a:rPr lang="fi-FI" sz="800" dirty="0">
                <a:latin typeface="Georgia" panose="02040502050405020303" pitchFamily="18" charset="0"/>
              </a:rPr>
              <a:t>”.</a:t>
            </a:r>
          </a:p>
        </p:txBody>
      </p:sp>
      <p:cxnSp>
        <p:nvCxnSpPr>
          <p:cNvPr id="14" name="Suora nuoliyhdysviiva 13">
            <a:extLst>
              <a:ext uri="{FF2B5EF4-FFF2-40B4-BE49-F238E27FC236}">
                <a16:creationId xmlns:a16="http://schemas.microsoft.com/office/drawing/2014/main" id="{E01843E2-FED3-4D5C-B8D7-63403995F76A}"/>
              </a:ext>
            </a:extLst>
          </p:cNvPr>
          <p:cNvCxnSpPr/>
          <p:nvPr/>
        </p:nvCxnSpPr>
        <p:spPr>
          <a:xfrm>
            <a:off x="4294341" y="2424545"/>
            <a:ext cx="18426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ulukko 14">
            <a:extLst>
              <a:ext uri="{FF2B5EF4-FFF2-40B4-BE49-F238E27FC236}">
                <a16:creationId xmlns:a16="http://schemas.microsoft.com/office/drawing/2014/main" id="{0BAAF433-B973-4F2B-89D7-CB82565FB9AB}"/>
              </a:ext>
            </a:extLst>
          </p:cNvPr>
          <p:cNvGraphicFramePr>
            <a:graphicFrameLocks noGrp="1"/>
          </p:cNvGraphicFramePr>
          <p:nvPr>
            <p:extLst>
              <p:ext uri="{D42A27DB-BD31-4B8C-83A1-F6EECF244321}">
                <p14:modId xmlns:p14="http://schemas.microsoft.com/office/powerpoint/2010/main" val="2826494236"/>
              </p:ext>
            </p:extLst>
          </p:nvPr>
        </p:nvGraphicFramePr>
        <p:xfrm>
          <a:off x="5568346" y="3413176"/>
          <a:ext cx="3289651" cy="1389863"/>
        </p:xfrm>
        <a:graphic>
          <a:graphicData uri="http://schemas.openxmlformats.org/drawingml/2006/table">
            <a:tbl>
              <a:tblPr firstRow="1">
                <a:tableStyleId>{9D7B26C5-4107-4FEC-AEDC-1716B250A1EF}</a:tableStyleId>
              </a:tblPr>
              <a:tblGrid>
                <a:gridCol w="1561651">
                  <a:extLst>
                    <a:ext uri="{9D8B030D-6E8A-4147-A177-3AD203B41FA5}">
                      <a16:colId xmlns:a16="http://schemas.microsoft.com/office/drawing/2014/main" val="1549084145"/>
                    </a:ext>
                  </a:extLst>
                </a:gridCol>
                <a:gridCol w="576000">
                  <a:extLst>
                    <a:ext uri="{9D8B030D-6E8A-4147-A177-3AD203B41FA5}">
                      <a16:colId xmlns:a16="http://schemas.microsoft.com/office/drawing/2014/main" val="3473725349"/>
                    </a:ext>
                  </a:extLst>
                </a:gridCol>
                <a:gridCol w="576000">
                  <a:extLst>
                    <a:ext uri="{9D8B030D-6E8A-4147-A177-3AD203B41FA5}">
                      <a16:colId xmlns:a16="http://schemas.microsoft.com/office/drawing/2014/main" val="112306156"/>
                    </a:ext>
                  </a:extLst>
                </a:gridCol>
                <a:gridCol w="576000">
                  <a:extLst>
                    <a:ext uri="{9D8B030D-6E8A-4147-A177-3AD203B41FA5}">
                      <a16:colId xmlns:a16="http://schemas.microsoft.com/office/drawing/2014/main" val="2622907706"/>
                    </a:ext>
                  </a:extLst>
                </a:gridCol>
              </a:tblGrid>
              <a:tr h="352799">
                <a:tc>
                  <a:txBody>
                    <a:bodyPr/>
                    <a:lstStyle/>
                    <a:p>
                      <a:pPr algn="l" fontAlgn="b"/>
                      <a:r>
                        <a:rPr lang="fi-FI" sz="800" b="1" i="0" u="none" strike="noStrike" dirty="0">
                          <a:solidFill>
                            <a:schemeClr val="tx1"/>
                          </a:solidFill>
                          <a:effectLst/>
                          <a:latin typeface="Calibri" panose="020F0502020204030204" pitchFamily="34" charset="0"/>
                          <a:cs typeface="Calibri" panose="020F0502020204030204" pitchFamily="34" charset="0"/>
                        </a:rPr>
                        <a:t>Yrittäjäkassan jäsenyysajan mukaan</a:t>
                      </a:r>
                    </a:p>
                  </a:txBody>
                  <a:tcPr marL="7713" marR="7713" marT="7713" marB="0" anchor="ctr">
                    <a:solidFill>
                      <a:schemeClr val="bg1"/>
                    </a:solidFill>
                  </a:tcPr>
                </a:tc>
                <a:tc>
                  <a:txBody>
                    <a:bodyPr/>
                    <a:lstStyle/>
                    <a:p>
                      <a:pPr algn="ctr" fontAlgn="b"/>
                      <a:r>
                        <a:rPr lang="fi-FI" sz="800" b="1" u="none" strike="noStrike" dirty="0">
                          <a:solidFill>
                            <a:schemeClr val="tx1"/>
                          </a:solidFill>
                          <a:effectLst/>
                          <a:latin typeface="Calibri" panose="020F0502020204030204" pitchFamily="34" charset="0"/>
                          <a:cs typeface="Calibri" panose="020F0502020204030204" pitchFamily="34" charset="0"/>
                        </a:rPr>
                        <a:t>alle vuoden</a:t>
                      </a:r>
                    </a:p>
                    <a:p>
                      <a:pPr algn="ctr" fontAlgn="b"/>
                      <a:r>
                        <a:rPr lang="fi-FI" sz="800" b="0" i="0" u="none" strike="noStrike" dirty="0">
                          <a:solidFill>
                            <a:schemeClr val="tx1"/>
                          </a:solidFill>
                          <a:effectLst/>
                          <a:latin typeface="Calibri" panose="020F0502020204030204" pitchFamily="34" charset="0"/>
                          <a:cs typeface="Calibri" panose="020F0502020204030204" pitchFamily="34" charset="0"/>
                        </a:rPr>
                        <a:t>(n=27)</a:t>
                      </a:r>
                    </a:p>
                  </a:txBody>
                  <a:tcPr marL="7713" marR="7713" marT="7713" marB="0" anchor="ctr">
                    <a:solidFill>
                      <a:schemeClr val="bg1"/>
                    </a:solidFill>
                  </a:tcPr>
                </a:tc>
                <a:tc>
                  <a:txBody>
                    <a:bodyPr/>
                    <a:lstStyle/>
                    <a:p>
                      <a:pPr algn="ctr" fontAlgn="b"/>
                      <a:r>
                        <a:rPr lang="fi-FI" sz="800" b="1" u="none" strike="noStrike" dirty="0">
                          <a:solidFill>
                            <a:schemeClr val="tx1"/>
                          </a:solidFill>
                          <a:effectLst/>
                          <a:latin typeface="Calibri" panose="020F0502020204030204" pitchFamily="34" charset="0"/>
                          <a:cs typeface="Calibri" panose="020F0502020204030204" pitchFamily="34" charset="0"/>
                        </a:rPr>
                        <a:t>1- 5 vuotta</a:t>
                      </a:r>
                    </a:p>
                    <a:p>
                      <a:pPr algn="ctr" fontAlgn="b"/>
                      <a:r>
                        <a:rPr lang="fi-FI" sz="800" b="0" i="0" u="none" strike="noStrike" dirty="0">
                          <a:solidFill>
                            <a:schemeClr val="tx1"/>
                          </a:solidFill>
                          <a:effectLst/>
                          <a:latin typeface="Calibri" panose="020F0502020204030204" pitchFamily="34" charset="0"/>
                          <a:cs typeface="Calibri" panose="020F0502020204030204" pitchFamily="34" charset="0"/>
                        </a:rPr>
                        <a:t>(n=89)</a:t>
                      </a:r>
                    </a:p>
                  </a:txBody>
                  <a:tcPr marL="7713" marR="7713" marT="7713" marB="0" anchor="ctr">
                    <a:solidFill>
                      <a:schemeClr val="bg1"/>
                    </a:solidFill>
                  </a:tcPr>
                </a:tc>
                <a:tc>
                  <a:txBody>
                    <a:bodyPr/>
                    <a:lstStyle/>
                    <a:p>
                      <a:pPr algn="ctr" fontAlgn="b"/>
                      <a:r>
                        <a:rPr lang="fi-FI" sz="800" b="1" u="none" strike="noStrike" dirty="0">
                          <a:solidFill>
                            <a:schemeClr val="tx1"/>
                          </a:solidFill>
                          <a:effectLst/>
                          <a:latin typeface="Calibri" panose="020F0502020204030204" pitchFamily="34" charset="0"/>
                          <a:cs typeface="Calibri" panose="020F0502020204030204" pitchFamily="34" charset="0"/>
                        </a:rPr>
                        <a:t>yli 5 vuotta</a:t>
                      </a:r>
                    </a:p>
                    <a:p>
                      <a:pPr algn="ctr" fontAlgn="b"/>
                      <a:r>
                        <a:rPr lang="fi-FI" sz="800" b="0" i="0" u="none" strike="noStrike" dirty="0">
                          <a:solidFill>
                            <a:schemeClr val="tx1"/>
                          </a:solidFill>
                          <a:effectLst/>
                          <a:latin typeface="Calibri" panose="020F0502020204030204" pitchFamily="34" charset="0"/>
                          <a:cs typeface="Calibri" panose="020F0502020204030204" pitchFamily="34" charset="0"/>
                        </a:rPr>
                        <a:t>(n=137)</a:t>
                      </a:r>
                    </a:p>
                  </a:txBody>
                  <a:tcPr marL="7713" marR="7713" marT="7713" marB="0" anchor="ctr">
                    <a:solidFill>
                      <a:schemeClr val="bg1"/>
                    </a:solidFill>
                  </a:tcPr>
                </a:tc>
                <a:extLst>
                  <a:ext uri="{0D108BD9-81ED-4DB2-BD59-A6C34878D82A}">
                    <a16:rowId xmlns:a16="http://schemas.microsoft.com/office/drawing/2014/main" val="2331718223"/>
                  </a:ext>
                </a:extLst>
              </a:tr>
              <a:tr h="72000">
                <a:tc>
                  <a:txBody>
                    <a:bodyPr/>
                    <a:lstStyle/>
                    <a:p>
                      <a:pPr algn="l" fontAlgn="b"/>
                      <a:r>
                        <a:rPr lang="fi-FI" sz="800" b="0" u="none" strike="noStrike" dirty="0">
                          <a:solidFill>
                            <a:schemeClr val="tx1"/>
                          </a:solidFill>
                          <a:effectLst/>
                          <a:latin typeface="Calibri" panose="020F0502020204030204" pitchFamily="34" charset="0"/>
                          <a:cs typeface="Calibri" panose="020F0502020204030204" pitchFamily="34" charset="0"/>
                        </a:rPr>
                        <a:t>hakumenettelyn selkeys ja nopeus</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4 %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9 %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13 %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1891665869"/>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henkilökohtainen asiointi</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19 %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18 %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12 %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2256034215"/>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jokin muu palvelu</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15 %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9 %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12 %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3413459767"/>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ohjeiden ja neuvonnan selkeys</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26 %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19 %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23 %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448395585"/>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puhelinpalvelu</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7 %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6 %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4 %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1458741755"/>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sosiaalisen median kanavat</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4 %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10 %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4 %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17223664"/>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sähköinen uutiskirje</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11 %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12 %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15 %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3621372601"/>
                  </a:ext>
                </a:extLst>
              </a:tr>
              <a:tr h="72000">
                <a:tc>
                  <a:txBody>
                    <a:bodyPr/>
                    <a:lstStyle/>
                    <a:p>
                      <a:pPr algn="l" fontAlgn="b"/>
                      <a:r>
                        <a:rPr lang="fi-FI" sz="800" b="0" u="none" strike="noStrike">
                          <a:solidFill>
                            <a:schemeClr val="tx1"/>
                          </a:solidFill>
                          <a:effectLst/>
                          <a:latin typeface="Calibri" panose="020F0502020204030204" pitchFamily="34" charset="0"/>
                          <a:cs typeface="Calibri" panose="020F0502020204030204" pitchFamily="34" charset="0"/>
                        </a:rPr>
                        <a:t>sähköiset palvelut</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15 %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a:solidFill>
                            <a:schemeClr val="tx1"/>
                          </a:solidFill>
                          <a:effectLst/>
                          <a:latin typeface="Calibri" panose="020F0502020204030204" pitchFamily="34" charset="0"/>
                          <a:cs typeface="Calibri" panose="020F0502020204030204" pitchFamily="34" charset="0"/>
                        </a:rPr>
                        <a:t>17 %</a:t>
                      </a:r>
                      <a:endParaRPr lang="fi-FI" sz="800" b="0" i="0" u="none" strike="noStrike">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tc>
                  <a:txBody>
                    <a:bodyPr/>
                    <a:lstStyle/>
                    <a:p>
                      <a:pPr algn="ctr" fontAlgn="b"/>
                      <a:r>
                        <a:rPr lang="fi-FI" sz="800" b="0" u="none" strike="noStrike" dirty="0">
                          <a:solidFill>
                            <a:schemeClr val="tx1"/>
                          </a:solidFill>
                          <a:effectLst/>
                          <a:latin typeface="Calibri" panose="020F0502020204030204" pitchFamily="34" charset="0"/>
                          <a:cs typeface="Calibri" panose="020F0502020204030204" pitchFamily="34" charset="0"/>
                        </a:rPr>
                        <a:t>18 %</a:t>
                      </a:r>
                      <a:endParaRPr lang="fi-FI" sz="800" b="0" i="0" u="none" strike="noStrike" dirty="0">
                        <a:solidFill>
                          <a:schemeClr val="tx1"/>
                        </a:solidFill>
                        <a:effectLst/>
                        <a:latin typeface="Calibri" panose="020F0502020204030204" pitchFamily="34" charset="0"/>
                        <a:cs typeface="Calibri" panose="020F0502020204030204" pitchFamily="34" charset="0"/>
                      </a:endParaRPr>
                    </a:p>
                  </a:txBody>
                  <a:tcPr marL="7713" marR="7713" marT="7713" marB="0" anchor="ctr">
                    <a:solidFill>
                      <a:schemeClr val="bg1"/>
                    </a:solidFill>
                  </a:tcPr>
                </a:tc>
                <a:extLst>
                  <a:ext uri="{0D108BD9-81ED-4DB2-BD59-A6C34878D82A}">
                    <a16:rowId xmlns:a16="http://schemas.microsoft.com/office/drawing/2014/main" val="3570679778"/>
                  </a:ext>
                </a:extLst>
              </a:tr>
            </a:tbl>
          </a:graphicData>
        </a:graphic>
      </p:graphicFrame>
    </p:spTree>
    <p:extLst>
      <p:ext uri="{BB962C8B-B14F-4D97-AF65-F5344CB8AC3E}">
        <p14:creationId xmlns:p14="http://schemas.microsoft.com/office/powerpoint/2010/main" val="217875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80" y="612156"/>
            <a:ext cx="6480000" cy="334785"/>
          </a:xfrm>
        </p:spPr>
        <p:txBody>
          <a:bodyPr>
            <a:normAutofit fontScale="90000"/>
          </a:bodyPr>
          <a:lstStyle/>
          <a:p>
            <a:r>
              <a:rPr lang="fi-FI" dirty="0"/>
              <a:t>Kerrotko vielä tarkemmin, mitä toivoisit meidän kehittävän? (otteita)</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18</a:t>
            </a:fld>
            <a:endParaRPr lang="en-US" dirty="0"/>
          </a:p>
        </p:txBody>
      </p:sp>
      <p:sp>
        <p:nvSpPr>
          <p:cNvPr id="8" name="Content Placeholder 3">
            <a:extLst>
              <a:ext uri="{FF2B5EF4-FFF2-40B4-BE49-F238E27FC236}">
                <a16:creationId xmlns:a16="http://schemas.microsoft.com/office/drawing/2014/main" id="{7344FF11-56D0-479B-969E-FF125C34C79C}"/>
              </a:ext>
            </a:extLst>
          </p:cNvPr>
          <p:cNvSpPr txBox="1">
            <a:spLocks/>
          </p:cNvSpPr>
          <p:nvPr/>
        </p:nvSpPr>
        <p:spPr>
          <a:xfrm>
            <a:off x="1691680" y="1189528"/>
            <a:ext cx="6461503" cy="3775056"/>
          </a:xfrm>
          <a:prstGeom prst="rect">
            <a:avLst/>
          </a:prstGeom>
        </p:spPr>
        <p:txBody>
          <a:bodyPr numCol="1" spcCol="108000">
            <a:noAutofit/>
          </a:bodyPr>
          <a:lstStyle/>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Tilapäistä työttömyysturvaa. Mikäli yritystoiminta jollain tavalla jatkuu, olisi yrittäjälle turvallisempaa saada ansiosidonnaista työttömyysturvaa, mikäli suhdanteet muuttuvat, kuten nyt koronakriisin aikana monelle yrittäjälle kävi.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Neuvontaa tukien hakemiseen</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ole joutunut käyttämään palveluita, mutta tarvittaessa toivoisin, että hakumenettely on sujuvaa ja nopeaa.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Tarpeeksi henkilökuntaa vastaamaan asiakkaalle henkilökohtaisesti.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osaa sanoa. Yleensä puhelinnumero on vaikea löytää nettisivuilta.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Olen niin uusi vielä, mutta yksinyrittäjänä minua kiinnostaa esim. missä kohti töitä on niin harvassa, että työttömyys alkaa. Kuulostaa erityistapaukselta, mutta koskee varmasti monia ns. keikkaluonteista työtä tekeviä.</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Viestintää ja informatiivisuutta.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Omien eläkeasioiden hoituminen sähköisesti mahdollisimman pitkälle.</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Se että asiat kerrotaan mahdollisimman suoraan ja yrittäjä tietää heti mitä ja missä hakemus pitää tehdä. Sekä sen jälkeen aikataulutus kuinka asia(t) etenevät.</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Minulle riittää että on olemassa palvelunumero, joka varmasti vastaa tai reagoi kohtuullisella aikataululla, kun on asiaa. Toistaiseksi siihen ei ole ollut tarvetta. Kohtuullinen aika on vaikea määritellä, ehkä 24 h yhteydenotosta.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ole nähnyt työttömyyskassan mainontaa enkä hyötyjä markkinoitavan</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Omien asioiden ja tilanteen tiedonsaanti.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Tiiviimpää tiedotusta ja yhteydenpitoa vaikkapa sähköpostilla.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Erityisesti sähköisissä palveluissa toimintojen tulee olla hyvin ohjattuja ja selkeitä</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Näkyvyyttä enemmän.</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Yrittäjän palkan määrän vaikutus olisi hyvä saada tarkasti tietää. Kun monella määrä voi olla sellainen, että se voisi olla isompi kuin nyt suositellaan.</a:t>
            </a:r>
          </a:p>
          <a:p>
            <a:pPr lvl="0">
              <a:spcAft>
                <a:spcPts val="300"/>
              </a:spcAft>
            </a:pPr>
            <a:endParaRPr lang="fi-FI" sz="900" i="1" dirty="0">
              <a:latin typeface="Georgia" pitchFamily="18" charset="0"/>
              <a:ea typeface="Georgia" charset="0"/>
              <a:cs typeface="Georgia" charset="0"/>
            </a:endParaRPr>
          </a:p>
        </p:txBody>
      </p:sp>
    </p:spTree>
    <p:extLst>
      <p:ext uri="{BB962C8B-B14F-4D97-AF65-F5344CB8AC3E}">
        <p14:creationId xmlns:p14="http://schemas.microsoft.com/office/powerpoint/2010/main" val="327200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859C7-926F-4D1E-8A7A-C49667116654}"/>
              </a:ext>
            </a:extLst>
          </p:cNvPr>
          <p:cNvSpPr>
            <a:spLocks noGrp="1"/>
          </p:cNvSpPr>
          <p:nvPr>
            <p:ph type="title"/>
          </p:nvPr>
        </p:nvSpPr>
        <p:spPr/>
        <p:txBody>
          <a:bodyPr>
            <a:normAutofit/>
          </a:bodyPr>
          <a:lstStyle/>
          <a:p>
            <a:r>
              <a:rPr lang="fi-FI" sz="2700" dirty="0">
                <a:solidFill>
                  <a:schemeClr val="bg1"/>
                </a:solidFill>
              </a:rPr>
              <a:t>Potentiaaliset jäsenet</a:t>
            </a:r>
          </a:p>
        </p:txBody>
      </p:sp>
      <p:sp>
        <p:nvSpPr>
          <p:cNvPr id="4" name="Dian numeron paikkamerkki 3">
            <a:extLst>
              <a:ext uri="{FF2B5EF4-FFF2-40B4-BE49-F238E27FC236}">
                <a16:creationId xmlns:a16="http://schemas.microsoft.com/office/drawing/2014/main" id="{A9C56C7F-5385-4DBC-955A-A7AC9E8ED0E9}"/>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B3F14FD-01A9-644F-977D-C402962FAC32}" type="slidenum">
              <a:rPr kumimoji="0" lang="en-US" sz="900" b="1" i="0" u="none" strike="noStrike" kern="1200" cap="none" spc="0" normalizeH="0" baseline="0" noProof="0" smtClean="0">
                <a:ln>
                  <a:noFill/>
                </a:ln>
                <a:solidFill>
                  <a:srgbClr val="87FFD3"/>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87FFD3"/>
              </a:solidFill>
              <a:effectLst/>
              <a:uLnTx/>
              <a:uFillTx/>
              <a:latin typeface="Arial" charset="0"/>
              <a:cs typeface="Arial" charset="0"/>
            </a:endParaRPr>
          </a:p>
        </p:txBody>
      </p:sp>
    </p:spTree>
    <p:extLst>
      <p:ext uri="{BB962C8B-B14F-4D97-AF65-F5344CB8AC3E}">
        <p14:creationId xmlns:p14="http://schemas.microsoft.com/office/powerpoint/2010/main" val="238386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585A-B53B-B747-9171-1DDB1C58A519}"/>
              </a:ext>
            </a:extLst>
          </p:cNvPr>
          <p:cNvSpPr>
            <a:spLocks noGrp="1"/>
          </p:cNvSpPr>
          <p:nvPr>
            <p:ph type="title"/>
          </p:nvPr>
        </p:nvSpPr>
        <p:spPr/>
        <p:txBody>
          <a:bodyPr/>
          <a:lstStyle/>
          <a:p>
            <a:r>
              <a:rPr lang="fi-FI" dirty="0"/>
              <a:t>Yleistä tutkimuksesta</a:t>
            </a:r>
          </a:p>
        </p:txBody>
      </p:sp>
      <p:sp>
        <p:nvSpPr>
          <p:cNvPr id="2" name="Content Placeholder 1">
            <a:extLst>
              <a:ext uri="{FF2B5EF4-FFF2-40B4-BE49-F238E27FC236}">
                <a16:creationId xmlns:a16="http://schemas.microsoft.com/office/drawing/2014/main" id="{DE253A8C-C414-5E48-8756-A13790EB382D}"/>
              </a:ext>
            </a:extLst>
          </p:cNvPr>
          <p:cNvSpPr>
            <a:spLocks noGrp="1"/>
          </p:cNvSpPr>
          <p:nvPr>
            <p:ph idx="1"/>
          </p:nvPr>
        </p:nvSpPr>
        <p:spPr>
          <a:xfrm>
            <a:off x="1691682" y="1131590"/>
            <a:ext cx="6435693" cy="3529862"/>
          </a:xfrm>
        </p:spPr>
        <p:txBody>
          <a:bodyPr>
            <a:normAutofit fontScale="92500" lnSpcReduction="10000"/>
          </a:bodyPr>
          <a:lstStyle/>
          <a:p>
            <a:pPr marL="182563" lvl="0" indent="-182563">
              <a:lnSpc>
                <a:spcPct val="150000"/>
              </a:lnSpc>
              <a:buFont typeface="Arial" pitchFamily="34" charset="0"/>
              <a:buChar char="•"/>
            </a:pPr>
            <a:r>
              <a:rPr lang="fi-FI" sz="1400" dirty="0"/>
              <a:t>Tutkimuksen tavoitteena oli kartoittaa yrittäjien kiinnostusta Yrittäjäkassaa kohtaan. Samalla mitattiin mielikuvia kassan toiminnasta sekä työttömyysturvajärjestelmän toiminnasta ja haettiin kassan toiminnan kannalta tärkeitä kehityskohteita.</a:t>
            </a:r>
          </a:p>
          <a:p>
            <a:pPr marL="182563" lvl="0" indent="-182563">
              <a:lnSpc>
                <a:spcPct val="150000"/>
              </a:lnSpc>
              <a:buFont typeface="Arial" pitchFamily="34" charset="0"/>
              <a:buChar char="•"/>
            </a:pPr>
            <a:r>
              <a:rPr lang="fi-FI" sz="1400" dirty="0"/>
              <a:t>Tutkimus toteutettiin sähköpostikyselynä maalis-huhtikuussa 2022. </a:t>
            </a:r>
          </a:p>
          <a:p>
            <a:pPr marL="182563" lvl="0" indent="-182563">
              <a:lnSpc>
                <a:spcPct val="150000"/>
              </a:lnSpc>
              <a:buFont typeface="Arial" pitchFamily="34" charset="0"/>
              <a:buChar char="•"/>
            </a:pPr>
            <a:r>
              <a:rPr lang="fi-FI" sz="1400" dirty="0"/>
              <a:t>Tutkimus on soveltuvin osin seuranta vuoden 2019 tutkimukselle (2019: 1 489 kpl).</a:t>
            </a:r>
          </a:p>
          <a:p>
            <a:pPr marL="182563" lvl="0" indent="-182563">
              <a:lnSpc>
                <a:spcPct val="150000"/>
              </a:lnSpc>
              <a:buFont typeface="Arial" pitchFamily="34" charset="0"/>
              <a:buChar char="•"/>
            </a:pPr>
            <a:r>
              <a:rPr lang="fi-FI" sz="1400" dirty="0"/>
              <a:t>Kohderyhmän muodostivat pienten ja keskisuurten suomalaisten yritysten toimitusjohtajat. Tutkimus perustuu 1 172 vastaukseen (lähteneet: 28 268). Tutkimuksen vastausprosentiksi muodostui 4 % (2019: 5 %).</a:t>
            </a:r>
          </a:p>
          <a:p>
            <a:pPr marL="182563" lvl="0" indent="-182563">
              <a:lnSpc>
                <a:spcPct val="150000"/>
              </a:lnSpc>
              <a:buFont typeface="Arial" pitchFamily="34" charset="0"/>
              <a:buChar char="•"/>
            </a:pPr>
            <a:r>
              <a:rPr lang="fi-FI" sz="1400" b="1" dirty="0"/>
              <a:t>Tässä raportissa esitetään tutkimuksen päätulokset. </a:t>
            </a:r>
            <a:r>
              <a:rPr lang="fi-FI" sz="1400" dirty="0"/>
              <a:t>Kaikki tutkimuksen tulokset esitetään yksityiskohtaisesti Innolinkin tutkimusjärjestelmässä.</a:t>
            </a:r>
            <a:endParaRPr lang="en-US" sz="1400" dirty="0"/>
          </a:p>
        </p:txBody>
      </p:sp>
      <p:sp>
        <p:nvSpPr>
          <p:cNvPr id="3" name="Slide Number Placeholder 2">
            <a:extLst>
              <a:ext uri="{FF2B5EF4-FFF2-40B4-BE49-F238E27FC236}">
                <a16:creationId xmlns:a16="http://schemas.microsoft.com/office/drawing/2014/main" id="{27297FEE-8CF5-CA48-9BAD-DBC174238CF8}"/>
              </a:ext>
            </a:extLst>
          </p:cNvPr>
          <p:cNvSpPr>
            <a:spLocks noGrp="1"/>
          </p:cNvSpPr>
          <p:nvPr>
            <p:ph type="sldNum" sz="quarter" idx="4"/>
          </p:nvPr>
        </p:nvSpPr>
        <p:spPr/>
        <p:txBody>
          <a:bodyPr/>
          <a:lstStyle/>
          <a:p>
            <a:fld id="{AB3F14FD-01A9-644F-977D-C402962FAC32}" type="slidenum">
              <a:rPr lang="en-US" smtClean="0"/>
              <a:pPr/>
              <a:t>2</a:t>
            </a:fld>
            <a:endParaRPr lang="en-US" dirty="0"/>
          </a:p>
        </p:txBody>
      </p:sp>
    </p:spTree>
    <p:extLst>
      <p:ext uri="{BB962C8B-B14F-4D97-AF65-F5344CB8AC3E}">
        <p14:creationId xmlns:p14="http://schemas.microsoft.com/office/powerpoint/2010/main" val="136982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8492"/>
            <a:ext cx="6480000" cy="334785"/>
          </a:xfrm>
        </p:spPr>
        <p:txBody>
          <a:bodyPr>
            <a:normAutofit/>
          </a:bodyPr>
          <a:lstStyle/>
          <a:p>
            <a:r>
              <a:rPr lang="fi-FI" dirty="0"/>
              <a:t>Yrittäjäkassan tunteminen</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20</a:t>
            </a:fld>
            <a:endParaRPr lang="en-US" dirty="0"/>
          </a:p>
        </p:txBody>
      </p:sp>
      <p:pic>
        <p:nvPicPr>
          <p:cNvPr id="4" name="Kuva 3">
            <a:extLst>
              <a:ext uri="{FF2B5EF4-FFF2-40B4-BE49-F238E27FC236}">
                <a16:creationId xmlns:a16="http://schemas.microsoft.com/office/drawing/2014/main" id="{0DB9711D-2163-4CC9-86BF-430945A82DEF}"/>
              </a:ext>
            </a:extLst>
          </p:cNvPr>
          <p:cNvPicPr>
            <a:picLocks noChangeAspect="1"/>
          </p:cNvPicPr>
          <p:nvPr/>
        </p:nvPicPr>
        <p:blipFill>
          <a:blip r:embed="rId3"/>
          <a:stretch>
            <a:fillRect/>
          </a:stretch>
        </p:blipFill>
        <p:spPr>
          <a:xfrm>
            <a:off x="1698555" y="1279383"/>
            <a:ext cx="5143500" cy="3095625"/>
          </a:xfrm>
          <a:prstGeom prst="rect">
            <a:avLst/>
          </a:prstGeom>
        </p:spPr>
      </p:pic>
      <p:sp>
        <p:nvSpPr>
          <p:cNvPr id="13" name="Tekstiruutu 12">
            <a:extLst>
              <a:ext uri="{FF2B5EF4-FFF2-40B4-BE49-F238E27FC236}">
                <a16:creationId xmlns:a16="http://schemas.microsoft.com/office/drawing/2014/main" id="{F53EB896-A013-4470-B941-B3DA0B6B9DD3}"/>
              </a:ext>
            </a:extLst>
          </p:cNvPr>
          <p:cNvSpPr txBox="1"/>
          <p:nvPr/>
        </p:nvSpPr>
        <p:spPr>
          <a:xfrm>
            <a:off x="6406095" y="1503756"/>
            <a:ext cx="2352894" cy="1323439"/>
          </a:xfrm>
          <a:prstGeom prst="rect">
            <a:avLst/>
          </a:prstGeom>
          <a:solidFill>
            <a:schemeClr val="bg1"/>
          </a:solidFill>
          <a:ln>
            <a:solidFill>
              <a:schemeClr val="tx1"/>
            </a:solidFill>
          </a:ln>
        </p:spPr>
        <p:txBody>
          <a:bodyPr wrap="square" rtlCol="0">
            <a:spAutoFit/>
          </a:bodyPr>
          <a:lstStyle/>
          <a:p>
            <a:r>
              <a:rPr lang="fi-FI" sz="1000" b="1" dirty="0">
                <a:latin typeface="Georgia" panose="02040502050405020303" pitchFamily="18" charset="0"/>
              </a:rPr>
              <a:t>Erittäin + melko hyvin -osuudet:</a:t>
            </a:r>
          </a:p>
          <a:p>
            <a:r>
              <a:rPr lang="fi-FI" sz="1000" b="1" dirty="0">
                <a:solidFill>
                  <a:schemeClr val="accent1">
                    <a:lumMod val="75000"/>
                  </a:schemeClr>
                </a:solidFill>
                <a:latin typeface="Georgia" panose="02040502050405020303" pitchFamily="18" charset="0"/>
              </a:rPr>
              <a:t>2022: 12 %</a:t>
            </a:r>
          </a:p>
          <a:p>
            <a:r>
              <a:rPr lang="fi-FI" sz="1000" dirty="0">
                <a:latin typeface="Georgia" panose="02040502050405020303" pitchFamily="18" charset="0"/>
              </a:rPr>
              <a:t>2019: 8 %</a:t>
            </a:r>
          </a:p>
          <a:p>
            <a:endParaRPr lang="fi-FI" sz="1000" dirty="0">
              <a:latin typeface="Georgia" panose="02040502050405020303" pitchFamily="18" charset="0"/>
            </a:endParaRPr>
          </a:p>
          <a:p>
            <a:r>
              <a:rPr lang="fi-FI" sz="1000" b="1" dirty="0">
                <a:latin typeface="Georgia" panose="02040502050405020303" pitchFamily="18" charset="0"/>
              </a:rPr>
              <a:t>Melko huonosti + en tunne lainkaan -osuudet:</a:t>
            </a:r>
          </a:p>
          <a:p>
            <a:r>
              <a:rPr lang="fi-FI" sz="1000" dirty="0">
                <a:latin typeface="Georgia" panose="02040502050405020303" pitchFamily="18" charset="0"/>
              </a:rPr>
              <a:t>2022: 71 %</a:t>
            </a:r>
          </a:p>
          <a:p>
            <a:r>
              <a:rPr lang="fi-FI" sz="1000" dirty="0">
                <a:latin typeface="Georgia" panose="02040502050405020303" pitchFamily="18" charset="0"/>
              </a:rPr>
              <a:t>2019: 76 %</a:t>
            </a:r>
          </a:p>
        </p:txBody>
      </p:sp>
      <p:sp>
        <p:nvSpPr>
          <p:cNvPr id="3" name="Suorakulmio: Pyöristetyt kulmat 2">
            <a:extLst>
              <a:ext uri="{FF2B5EF4-FFF2-40B4-BE49-F238E27FC236}">
                <a16:creationId xmlns:a16="http://schemas.microsoft.com/office/drawing/2014/main" id="{92334A14-E474-45C4-8F5D-4C0607F2E403}"/>
              </a:ext>
            </a:extLst>
          </p:cNvPr>
          <p:cNvSpPr/>
          <p:nvPr/>
        </p:nvSpPr>
        <p:spPr>
          <a:xfrm>
            <a:off x="1856509" y="1752600"/>
            <a:ext cx="2777836" cy="81915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5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8492"/>
            <a:ext cx="6480000" cy="334785"/>
          </a:xfrm>
        </p:spPr>
        <p:txBody>
          <a:bodyPr>
            <a:normAutofit/>
          </a:bodyPr>
          <a:lstStyle/>
          <a:p>
            <a:r>
              <a:rPr lang="fi-FI" dirty="0"/>
              <a:t>Yrittäjäkassan tunteminen</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21</a:t>
            </a:fld>
            <a:endParaRPr lang="en-US" dirty="0"/>
          </a:p>
        </p:txBody>
      </p:sp>
      <p:graphicFrame>
        <p:nvGraphicFramePr>
          <p:cNvPr id="3" name="Taulukko 2">
            <a:extLst>
              <a:ext uri="{FF2B5EF4-FFF2-40B4-BE49-F238E27FC236}">
                <a16:creationId xmlns:a16="http://schemas.microsoft.com/office/drawing/2014/main" id="{841025A1-F0BF-470B-B132-501DF780D7B9}"/>
              </a:ext>
            </a:extLst>
          </p:cNvPr>
          <p:cNvGraphicFramePr>
            <a:graphicFrameLocks noGrp="1"/>
          </p:cNvGraphicFramePr>
          <p:nvPr>
            <p:extLst>
              <p:ext uri="{D42A27DB-BD31-4B8C-83A1-F6EECF244321}">
                <p14:modId xmlns:p14="http://schemas.microsoft.com/office/powerpoint/2010/main" val="3046884232"/>
              </p:ext>
            </p:extLst>
          </p:nvPr>
        </p:nvGraphicFramePr>
        <p:xfrm>
          <a:off x="1698555" y="1295154"/>
          <a:ext cx="4985168" cy="1266825"/>
        </p:xfrm>
        <a:graphic>
          <a:graphicData uri="http://schemas.openxmlformats.org/drawingml/2006/table">
            <a:tbl>
              <a:tblPr firstRow="1">
                <a:tableStyleId>{9D7B26C5-4107-4FEC-AEDC-1716B250A1EF}</a:tableStyleId>
              </a:tblPr>
              <a:tblGrid>
                <a:gridCol w="1224000">
                  <a:extLst>
                    <a:ext uri="{9D8B030D-6E8A-4147-A177-3AD203B41FA5}">
                      <a16:colId xmlns:a16="http://schemas.microsoft.com/office/drawing/2014/main" val="2108265000"/>
                    </a:ext>
                  </a:extLst>
                </a:gridCol>
                <a:gridCol w="1880584">
                  <a:extLst>
                    <a:ext uri="{9D8B030D-6E8A-4147-A177-3AD203B41FA5}">
                      <a16:colId xmlns:a16="http://schemas.microsoft.com/office/drawing/2014/main" val="2965748248"/>
                    </a:ext>
                  </a:extLst>
                </a:gridCol>
                <a:gridCol w="1880584">
                  <a:extLst>
                    <a:ext uri="{9D8B030D-6E8A-4147-A177-3AD203B41FA5}">
                      <a16:colId xmlns:a16="http://schemas.microsoft.com/office/drawing/2014/main" val="2457534775"/>
                    </a:ext>
                  </a:extLst>
                </a:gridCol>
              </a:tblGrid>
              <a:tr h="190500">
                <a:tc>
                  <a:txBody>
                    <a:bodyPr/>
                    <a:lstStyle/>
                    <a:p>
                      <a:pPr algn="l" fontAlgn="ctr"/>
                      <a:r>
                        <a:rPr lang="fi-FI" sz="1000" b="1" i="0" u="none" strike="noStrike" dirty="0">
                          <a:solidFill>
                            <a:schemeClr val="tx1"/>
                          </a:solidFill>
                          <a:effectLst/>
                          <a:latin typeface="Calibri" panose="020F0502020204030204" pitchFamily="34" charset="0"/>
                          <a:cs typeface="Calibri" panose="020F0502020204030204" pitchFamily="34" charset="0"/>
                        </a:rPr>
                        <a:t>Yrittäjäkassan jäsenyyden mukaan</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en, mutta olen ollut aikaisemmin</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(n=84)</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en, enkä ole ollut aiemminkaan</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(n=780)</a:t>
                      </a:r>
                    </a:p>
                  </a:txBody>
                  <a:tcPr marL="9525" marR="9525" marT="9525" marB="0" anchor="ctr"/>
                </a:tc>
                <a:extLst>
                  <a:ext uri="{0D108BD9-81ED-4DB2-BD59-A6C34878D82A}">
                    <a16:rowId xmlns:a16="http://schemas.microsoft.com/office/drawing/2014/main" val="2068209030"/>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erittäin hyvin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8 %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13062765"/>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melko hyvin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32 %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8 %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15994448"/>
                  </a:ext>
                </a:extLst>
              </a:tr>
              <a:tr h="190500">
                <a:tc>
                  <a:txBody>
                    <a:bodyPr/>
                    <a:lstStyle/>
                    <a:p>
                      <a:pPr algn="l" fontAlgn="ctr"/>
                      <a:r>
                        <a:rPr lang="fi-FI" sz="1000" b="0" u="none" strike="noStrike" dirty="0">
                          <a:solidFill>
                            <a:schemeClr val="tx1"/>
                          </a:solidFill>
                          <a:effectLst/>
                          <a:latin typeface="Calibri" panose="020F0502020204030204" pitchFamily="34" charset="0"/>
                          <a:cs typeface="Calibri" panose="020F0502020204030204" pitchFamily="34" charset="0"/>
                        </a:rPr>
                        <a:t>keskinkertaisesti</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31 %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16 %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78058789"/>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melko huonosti</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24 %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39 %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3498976331"/>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en tunne lainkaan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dirty="0">
                          <a:solidFill>
                            <a:schemeClr val="tx1"/>
                          </a:solidFill>
                          <a:effectLst/>
                          <a:latin typeface="Calibri" panose="020F0502020204030204" pitchFamily="34" charset="0"/>
                          <a:cs typeface="Calibri" panose="020F0502020204030204" pitchFamily="34" charset="0"/>
                        </a:rPr>
                        <a:t>5 %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36 %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18871219"/>
                  </a:ext>
                </a:extLst>
              </a:tr>
            </a:tbl>
          </a:graphicData>
        </a:graphic>
      </p:graphicFrame>
      <p:graphicFrame>
        <p:nvGraphicFramePr>
          <p:cNvPr id="5" name="Taulukko 4">
            <a:extLst>
              <a:ext uri="{FF2B5EF4-FFF2-40B4-BE49-F238E27FC236}">
                <a16:creationId xmlns:a16="http://schemas.microsoft.com/office/drawing/2014/main" id="{DEC892DC-41B5-4298-BE5D-AC0E4E399305}"/>
              </a:ext>
            </a:extLst>
          </p:cNvPr>
          <p:cNvGraphicFramePr>
            <a:graphicFrameLocks noGrp="1"/>
          </p:cNvGraphicFramePr>
          <p:nvPr>
            <p:extLst>
              <p:ext uri="{D42A27DB-BD31-4B8C-83A1-F6EECF244321}">
                <p14:modId xmlns:p14="http://schemas.microsoft.com/office/powerpoint/2010/main" val="1881375877"/>
              </p:ext>
            </p:extLst>
          </p:nvPr>
        </p:nvGraphicFramePr>
        <p:xfrm>
          <a:off x="1698555" y="2753856"/>
          <a:ext cx="6632535" cy="1419225"/>
        </p:xfrm>
        <a:graphic>
          <a:graphicData uri="http://schemas.openxmlformats.org/drawingml/2006/table">
            <a:tbl>
              <a:tblPr firstRow="1">
                <a:tableStyleId>{9D7B26C5-4107-4FEC-AEDC-1716B250A1EF}</a:tableStyleId>
              </a:tblPr>
              <a:tblGrid>
                <a:gridCol w="1132809">
                  <a:extLst>
                    <a:ext uri="{9D8B030D-6E8A-4147-A177-3AD203B41FA5}">
                      <a16:colId xmlns:a16="http://schemas.microsoft.com/office/drawing/2014/main" val="3042626582"/>
                    </a:ext>
                  </a:extLst>
                </a:gridCol>
                <a:gridCol w="609242">
                  <a:extLst>
                    <a:ext uri="{9D8B030D-6E8A-4147-A177-3AD203B41FA5}">
                      <a16:colId xmlns:a16="http://schemas.microsoft.com/office/drawing/2014/main" val="97260915"/>
                    </a:ext>
                  </a:extLst>
                </a:gridCol>
                <a:gridCol w="609242">
                  <a:extLst>
                    <a:ext uri="{9D8B030D-6E8A-4147-A177-3AD203B41FA5}">
                      <a16:colId xmlns:a16="http://schemas.microsoft.com/office/drawing/2014/main" val="3045917823"/>
                    </a:ext>
                  </a:extLst>
                </a:gridCol>
                <a:gridCol w="609242">
                  <a:extLst>
                    <a:ext uri="{9D8B030D-6E8A-4147-A177-3AD203B41FA5}">
                      <a16:colId xmlns:a16="http://schemas.microsoft.com/office/drawing/2014/main" val="1414715868"/>
                    </a:ext>
                  </a:extLst>
                </a:gridCol>
                <a:gridCol w="720000">
                  <a:extLst>
                    <a:ext uri="{9D8B030D-6E8A-4147-A177-3AD203B41FA5}">
                      <a16:colId xmlns:a16="http://schemas.microsoft.com/office/drawing/2014/main" val="485349971"/>
                    </a:ext>
                  </a:extLst>
                </a:gridCol>
                <a:gridCol w="1008000">
                  <a:extLst>
                    <a:ext uri="{9D8B030D-6E8A-4147-A177-3AD203B41FA5}">
                      <a16:colId xmlns:a16="http://schemas.microsoft.com/office/drawing/2014/main" val="2183282195"/>
                    </a:ext>
                  </a:extLst>
                </a:gridCol>
                <a:gridCol w="1044000">
                  <a:extLst>
                    <a:ext uri="{9D8B030D-6E8A-4147-A177-3AD203B41FA5}">
                      <a16:colId xmlns:a16="http://schemas.microsoft.com/office/drawing/2014/main" val="1360621066"/>
                    </a:ext>
                  </a:extLst>
                </a:gridCol>
                <a:gridCol w="900000">
                  <a:extLst>
                    <a:ext uri="{9D8B030D-6E8A-4147-A177-3AD203B41FA5}">
                      <a16:colId xmlns:a16="http://schemas.microsoft.com/office/drawing/2014/main" val="395494513"/>
                    </a:ext>
                  </a:extLst>
                </a:gridCol>
              </a:tblGrid>
              <a:tr h="190500">
                <a:tc>
                  <a:txBody>
                    <a:bodyPr/>
                    <a:lstStyle/>
                    <a:p>
                      <a:pPr algn="l" fontAlgn="ctr"/>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Helsinki </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(n=114)</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Itä-Suomi</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(n=112)</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Lappi</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(n=27)</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Länsi-Suomi</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(n=250)</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muu Etelä-Suomi</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(n=182)</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(n=118)</a:t>
                      </a: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Pohjois-Suomi</a:t>
                      </a:r>
                    </a:p>
                    <a:p>
                      <a:pPr algn="ctr" fontAlgn="ctr"/>
                      <a:r>
                        <a:rPr lang="fi-FI" sz="1000" b="0" i="0" u="none" strike="noStrike" dirty="0">
                          <a:solidFill>
                            <a:schemeClr val="tx1"/>
                          </a:solidFill>
                          <a:effectLst/>
                          <a:latin typeface="Calibri" panose="020F0502020204030204" pitchFamily="34" charset="0"/>
                          <a:cs typeface="Calibri" panose="020F0502020204030204" pitchFamily="34" charset="0"/>
                        </a:rPr>
                        <a:t>(n=61)</a:t>
                      </a:r>
                    </a:p>
                  </a:txBody>
                  <a:tcPr marL="9525" marR="9525" marT="9525" marB="0" anchor="ctr"/>
                </a:tc>
                <a:extLst>
                  <a:ext uri="{0D108BD9-81ED-4DB2-BD59-A6C34878D82A}">
                    <a16:rowId xmlns:a16="http://schemas.microsoft.com/office/drawing/2014/main" val="1840648035"/>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erittäin hyvin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11 %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2">
                        <a:lumMod val="40000"/>
                        <a:lumOff val="60000"/>
                      </a:schemeClr>
                    </a:solidFill>
                  </a:tcP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538614515"/>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melko hyvin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9 %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13 %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2">
                        <a:lumMod val="40000"/>
                        <a:lumOff val="60000"/>
                      </a:schemeClr>
                    </a:solidFill>
                  </a:tcP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4 %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10 %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13 %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2">
                        <a:lumMod val="40000"/>
                        <a:lumOff val="60000"/>
                      </a:schemeClr>
                    </a:solidFill>
                  </a:tcPr>
                </a:tc>
                <a:extLst>
                  <a:ext uri="{0D108BD9-81ED-4DB2-BD59-A6C34878D82A}">
                    <a16:rowId xmlns:a16="http://schemas.microsoft.com/office/drawing/2014/main" val="3142844911"/>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keskinkertaisesti</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17 %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19 %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18 %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25 %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15 %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13 %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459154718"/>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melko huonosti</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46 %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42 %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44 %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41 %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28 %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30 %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39 %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83908903"/>
                  </a:ext>
                </a:extLst>
              </a:tr>
              <a:tr h="190500">
                <a:tc>
                  <a:txBody>
                    <a:bodyPr/>
                    <a:lstStyle/>
                    <a:p>
                      <a:pPr algn="l" fontAlgn="ctr"/>
                      <a:r>
                        <a:rPr lang="fi-FI" sz="1000" b="0" u="none" strike="noStrike">
                          <a:solidFill>
                            <a:schemeClr val="tx1"/>
                          </a:solidFill>
                          <a:effectLst/>
                          <a:latin typeface="Calibri" panose="020F0502020204030204" pitchFamily="34" charset="0"/>
                          <a:cs typeface="Calibri" panose="020F0502020204030204" pitchFamily="34" charset="0"/>
                        </a:rPr>
                        <a:t>en tunne lainkaan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34 %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28 %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22 %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0" u="none" strike="noStrike">
                          <a:solidFill>
                            <a:schemeClr val="tx1"/>
                          </a:solidFill>
                          <a:effectLst/>
                          <a:latin typeface="Calibri" panose="020F0502020204030204" pitchFamily="34" charset="0"/>
                          <a:cs typeface="Calibri" panose="020F0502020204030204" pitchFamily="34" charset="0"/>
                        </a:rPr>
                        <a:t>29 %</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36 %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fi-FI" sz="1000" b="1" u="none" strike="noStrike" dirty="0">
                          <a:solidFill>
                            <a:schemeClr val="tx1"/>
                          </a:solidFill>
                          <a:effectLst/>
                          <a:latin typeface="Calibri" panose="020F0502020204030204" pitchFamily="34" charset="0"/>
                          <a:cs typeface="Calibri" panose="020F0502020204030204" pitchFamily="34" charset="0"/>
                        </a:rPr>
                        <a:t>43 %</a:t>
                      </a:r>
                      <a:endParaRPr lang="fi-FI" sz="10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fi-FI" sz="1000" b="0" u="none" strike="noStrike" dirty="0">
                          <a:solidFill>
                            <a:schemeClr val="tx1"/>
                          </a:solidFill>
                          <a:effectLst/>
                          <a:latin typeface="Calibri" panose="020F0502020204030204" pitchFamily="34" charset="0"/>
                          <a:cs typeface="Calibri" panose="020F0502020204030204" pitchFamily="34" charset="0"/>
                        </a:rPr>
                        <a:t>33 %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99353651"/>
                  </a:ext>
                </a:extLst>
              </a:tr>
            </a:tbl>
          </a:graphicData>
        </a:graphic>
      </p:graphicFrame>
      <p:sp>
        <p:nvSpPr>
          <p:cNvPr id="6" name="Tekstiruutu 5">
            <a:extLst>
              <a:ext uri="{FF2B5EF4-FFF2-40B4-BE49-F238E27FC236}">
                <a16:creationId xmlns:a16="http://schemas.microsoft.com/office/drawing/2014/main" id="{55B1C18E-C6F7-4063-AEE1-8A2E97749E2E}"/>
              </a:ext>
            </a:extLst>
          </p:cNvPr>
          <p:cNvSpPr txBox="1"/>
          <p:nvPr/>
        </p:nvSpPr>
        <p:spPr>
          <a:xfrm>
            <a:off x="519637" y="2753856"/>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227492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2400" y="353601"/>
            <a:ext cx="6480000" cy="334785"/>
          </a:xfrm>
        </p:spPr>
        <p:txBody>
          <a:bodyPr>
            <a:normAutofit fontScale="90000"/>
          </a:bodyPr>
          <a:lstStyle/>
          <a:p>
            <a:pPr lvl="0" defTabSz="685800">
              <a:defRPr/>
            </a:pPr>
            <a:r>
              <a:rPr lang="fi-FI" dirty="0"/>
              <a:t>Sanapilvi: Mitä sinulle tulee ensimmäisenä mieleen kokemuksenne tai mielikuviesi mukaan Yrittäjäkassasta?</a:t>
            </a:r>
          </a:p>
        </p:txBody>
      </p:sp>
      <p:sp>
        <p:nvSpPr>
          <p:cNvPr id="3" name="Slide Number Placeholder 2">
            <a:extLst>
              <a:ext uri="{FF2B5EF4-FFF2-40B4-BE49-F238E27FC236}">
                <a16:creationId xmlns:a16="http://schemas.microsoft.com/office/drawing/2014/main" id="{5402F603-C500-EE47-BDE3-AF83581F29CB}"/>
              </a:ext>
            </a:extLst>
          </p:cNvPr>
          <p:cNvSpPr>
            <a:spLocks noGrp="1"/>
          </p:cNvSpPr>
          <p:nvPr>
            <p:ph type="sldNum" sz="quarter" idx="4"/>
          </p:nvPr>
        </p:nvSpPr>
        <p:spPr/>
        <p:txBody>
          <a:bodyPr/>
          <a:lstStyle/>
          <a:p>
            <a:fld id="{AB3F14FD-01A9-644F-977D-C402962FAC32}" type="slidenum">
              <a:rPr lang="en-US" smtClean="0"/>
              <a:pPr/>
              <a:t>22</a:t>
            </a:fld>
            <a:endParaRPr lang="en-US" dirty="0"/>
          </a:p>
        </p:txBody>
      </p:sp>
      <p:sp>
        <p:nvSpPr>
          <p:cNvPr id="10" name="Content Placeholder 3">
            <a:extLst>
              <a:ext uri="{FF2B5EF4-FFF2-40B4-BE49-F238E27FC236}">
                <a16:creationId xmlns:a16="http://schemas.microsoft.com/office/drawing/2014/main" id="{1C58FFC4-9195-7244-8C6B-8C5245716FBC}"/>
              </a:ext>
            </a:extLst>
          </p:cNvPr>
          <p:cNvSpPr txBox="1">
            <a:spLocks/>
          </p:cNvSpPr>
          <p:nvPr/>
        </p:nvSpPr>
        <p:spPr>
          <a:xfrm>
            <a:off x="2088444" y="4623364"/>
            <a:ext cx="568791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Arial" panose="020B0604020202020204" pitchFamily="34" charset="0"/>
                <a:ea typeface="Tahoma" pitchFamily="34" charset="0"/>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pic>
        <p:nvPicPr>
          <p:cNvPr id="14" name="Kuva 13">
            <a:extLst>
              <a:ext uri="{FF2B5EF4-FFF2-40B4-BE49-F238E27FC236}">
                <a16:creationId xmlns:a16="http://schemas.microsoft.com/office/drawing/2014/main" id="{28B7398D-5928-493C-864A-C828A1DE0D63}"/>
              </a:ext>
            </a:extLst>
          </p:cNvPr>
          <p:cNvPicPr>
            <a:picLocks noChangeAspect="1"/>
          </p:cNvPicPr>
          <p:nvPr/>
        </p:nvPicPr>
        <p:blipFill>
          <a:blip r:embed="rId3"/>
          <a:stretch>
            <a:fillRect/>
          </a:stretch>
        </p:blipFill>
        <p:spPr>
          <a:xfrm>
            <a:off x="2042951" y="1216622"/>
            <a:ext cx="5058098" cy="3251180"/>
          </a:xfrm>
          <a:prstGeom prst="rect">
            <a:avLst/>
          </a:prstGeom>
        </p:spPr>
      </p:pic>
      <p:sp>
        <p:nvSpPr>
          <p:cNvPr id="7" name="Tekstiruutu 6">
            <a:extLst>
              <a:ext uri="{FF2B5EF4-FFF2-40B4-BE49-F238E27FC236}">
                <a16:creationId xmlns:a16="http://schemas.microsoft.com/office/drawing/2014/main" id="{9239CEA9-1B43-4588-9BE7-C81B017C2A7B}"/>
              </a:ext>
            </a:extLst>
          </p:cNvPr>
          <p:cNvSpPr txBox="1"/>
          <p:nvPr/>
        </p:nvSpPr>
        <p:spPr>
          <a:xfrm>
            <a:off x="6080084" y="4019351"/>
            <a:ext cx="1020965" cy="246221"/>
          </a:xfrm>
          <a:prstGeom prst="rect">
            <a:avLst/>
          </a:prstGeom>
          <a:noFill/>
        </p:spPr>
        <p:txBody>
          <a:bodyPr wrap="square">
            <a:spAutoFit/>
          </a:bodyPr>
          <a:lstStyle/>
          <a:p>
            <a:r>
              <a:rPr lang="fi-FI" sz="1000" dirty="0">
                <a:latin typeface="Georgia" panose="02040502050405020303" pitchFamily="18" charset="0"/>
              </a:rPr>
              <a:t>(n=481)</a:t>
            </a:r>
            <a:endParaRPr lang="en-US" sz="1000" dirty="0"/>
          </a:p>
        </p:txBody>
      </p:sp>
    </p:spTree>
    <p:extLst>
      <p:ext uri="{BB962C8B-B14F-4D97-AF65-F5344CB8AC3E}">
        <p14:creationId xmlns:p14="http://schemas.microsoft.com/office/powerpoint/2010/main" val="150408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80" y="330273"/>
            <a:ext cx="6480000" cy="334785"/>
          </a:xfrm>
        </p:spPr>
        <p:txBody>
          <a:bodyPr>
            <a:normAutofit fontScale="90000"/>
          </a:bodyPr>
          <a:lstStyle/>
          <a:p>
            <a:r>
              <a:rPr lang="fi-FI" dirty="0"/>
              <a:t>Mitä sinulle tulee ensimmäisenä mieleen kokemuksenne tai mielikuviesi mukaan Yrittäjäkassasta? (otteita)</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23</a:t>
            </a:fld>
            <a:endParaRPr lang="en-US" dirty="0"/>
          </a:p>
        </p:txBody>
      </p:sp>
      <p:sp>
        <p:nvSpPr>
          <p:cNvPr id="8" name="Content Placeholder 3">
            <a:extLst>
              <a:ext uri="{FF2B5EF4-FFF2-40B4-BE49-F238E27FC236}">
                <a16:creationId xmlns:a16="http://schemas.microsoft.com/office/drawing/2014/main" id="{7344FF11-56D0-479B-969E-FF125C34C79C}"/>
              </a:ext>
            </a:extLst>
          </p:cNvPr>
          <p:cNvSpPr txBox="1">
            <a:spLocks/>
          </p:cNvSpPr>
          <p:nvPr/>
        </p:nvSpPr>
        <p:spPr>
          <a:xfrm>
            <a:off x="1691680" y="1189528"/>
            <a:ext cx="6461503" cy="3775056"/>
          </a:xfrm>
          <a:prstGeom prst="rect">
            <a:avLst/>
          </a:prstGeom>
        </p:spPr>
        <p:txBody>
          <a:bodyPr numCol="2" spcCol="108000">
            <a:noAutofit/>
          </a:bodyPr>
          <a:lstStyle/>
          <a:p>
            <a:pPr marL="182563" lvl="0" indent="-182563"/>
            <a:r>
              <a:rPr lang="fi-FI" sz="900" b="1" dirty="0">
                <a:latin typeface="Georgia" pitchFamily="18" charset="0"/>
                <a:ea typeface="Georgia" charset="0"/>
                <a:cs typeface="Georgia" charset="0"/>
              </a:rPr>
              <a:t>Tuntee Yrittäjäkassan erittäin / melko hyvin:</a:t>
            </a:r>
          </a:p>
          <a:p>
            <a:pPr marL="182563" lvl="0" indent="-182563">
              <a:buFont typeface="Arial" pitchFamily="34" charset="0"/>
              <a:buChar char="•"/>
            </a:pPr>
            <a:r>
              <a:rPr lang="fi-FI" sz="900" i="1" dirty="0">
                <a:latin typeface="Georgia" pitchFamily="18" charset="0"/>
              </a:rPr>
              <a:t>Kallis</a:t>
            </a:r>
          </a:p>
          <a:p>
            <a:pPr marL="182563" lvl="0" indent="-182563">
              <a:buFont typeface="Arial" pitchFamily="34" charset="0"/>
              <a:buChar char="•"/>
            </a:pPr>
            <a:r>
              <a:rPr lang="fi-FI" sz="900" i="1" dirty="0">
                <a:latin typeface="Georgia" pitchFamily="18" charset="0"/>
              </a:rPr>
              <a:t>Valheet korvauksista korona-aikana, lupausten pettäminen, huono tiedotus, en suosittelisi yrittäjätutuille</a:t>
            </a:r>
          </a:p>
          <a:p>
            <a:pPr marL="182563" lvl="0" indent="-182563">
              <a:buFont typeface="Arial" pitchFamily="34" charset="0"/>
              <a:buChar char="•"/>
            </a:pPr>
            <a:r>
              <a:rPr lang="fi-FI" sz="900" i="1" dirty="0">
                <a:latin typeface="Georgia" pitchFamily="18" charset="0"/>
              </a:rPr>
              <a:t>Hienoa, että sellainen on, mutta toisaalta kassa on todella kallis ja sen vuoksi ei kovin houkuttava vaihtoehto.</a:t>
            </a:r>
          </a:p>
          <a:p>
            <a:pPr marL="182563" lvl="0" indent="-182563">
              <a:buFont typeface="Arial" pitchFamily="34" charset="0"/>
              <a:buChar char="•"/>
            </a:pPr>
            <a:r>
              <a:rPr lang="fi-FI" sz="900" i="1" dirty="0">
                <a:latin typeface="Georgia" pitchFamily="18" charset="0"/>
              </a:rPr>
              <a:t>Turvallisuus</a:t>
            </a:r>
          </a:p>
          <a:p>
            <a:pPr marL="182563" lvl="0" indent="-182563">
              <a:buFont typeface="Arial" pitchFamily="34" charset="0"/>
              <a:buChar char="•"/>
            </a:pPr>
            <a:r>
              <a:rPr lang="fi-FI" sz="900" i="1" dirty="0">
                <a:latin typeface="Georgia" pitchFamily="18" charset="0"/>
              </a:rPr>
              <a:t>Yrittäjän työttömyysturva</a:t>
            </a:r>
          </a:p>
          <a:p>
            <a:pPr marL="182563" lvl="0" indent="-182563">
              <a:buFont typeface="Arial" pitchFamily="34" charset="0"/>
              <a:buChar char="•"/>
            </a:pPr>
            <a:r>
              <a:rPr lang="fi-FI" sz="900" i="1" dirty="0">
                <a:latin typeface="Georgia" pitchFamily="18" charset="0"/>
              </a:rPr>
              <a:t>Antaa turvaa yrittäjän elämään vaikeina aikoina.</a:t>
            </a:r>
          </a:p>
          <a:p>
            <a:pPr marL="182563" lvl="0" indent="-182563">
              <a:buFont typeface="Arial" pitchFamily="34" charset="0"/>
              <a:buChar char="•"/>
            </a:pPr>
            <a:r>
              <a:rPr lang="fi-FI" sz="900" i="1" dirty="0">
                <a:latin typeface="Georgia" pitchFamily="18" charset="0"/>
              </a:rPr>
              <a:t>On hyvä asia silloin kun yritystoiminnassa on suurimmat riskit.</a:t>
            </a:r>
          </a:p>
          <a:p>
            <a:pPr marL="182563" lvl="0" indent="-182563">
              <a:buFont typeface="Arial" pitchFamily="34" charset="0"/>
              <a:buChar char="•"/>
            </a:pPr>
            <a:r>
              <a:rPr lang="fi-FI" sz="900" i="1" dirty="0">
                <a:latin typeface="Georgia" pitchFamily="18" charset="0"/>
              </a:rPr>
              <a:t>Siinä kohtaa kun apua tarvitaan niin byrokratia on pitkää ja raskasta</a:t>
            </a:r>
          </a:p>
          <a:p>
            <a:pPr marL="182563" lvl="0" indent="-182563">
              <a:buFont typeface="Arial" pitchFamily="34" charset="0"/>
              <a:buChar char="•"/>
            </a:pPr>
            <a:r>
              <a:rPr lang="fi-FI" sz="900" i="1" dirty="0">
                <a:latin typeface="Georgia" pitchFamily="18" charset="0"/>
              </a:rPr>
              <a:t>Elämänlaadun turvaaminen</a:t>
            </a:r>
          </a:p>
          <a:p>
            <a:pPr marL="182563" lvl="0" indent="-182563">
              <a:spcBef>
                <a:spcPts val="600"/>
              </a:spcBef>
            </a:pPr>
            <a:r>
              <a:rPr lang="fi-FI" sz="900" b="1" dirty="0">
                <a:latin typeface="Georgia" pitchFamily="18" charset="0"/>
                <a:ea typeface="Georgia" charset="0"/>
                <a:cs typeface="Georgia" charset="0"/>
              </a:rPr>
              <a:t>Tuntee Yrittäjäkassan keskinkertaisesti:</a:t>
            </a:r>
          </a:p>
          <a:p>
            <a:pPr marL="182563" lvl="0" indent="-182563">
              <a:buFont typeface="Arial" pitchFamily="34" charset="0"/>
              <a:buChar char="•"/>
            </a:pPr>
            <a:r>
              <a:rPr lang="fi-FI" sz="900" i="1" dirty="0">
                <a:latin typeface="Georgia" pitchFamily="18" charset="0"/>
              </a:rPr>
              <a:t>Turhaa rahan hukkaa ehdot turvan saamiseksi liian tiukat ja huono takaisin maksu prosentti.</a:t>
            </a:r>
          </a:p>
          <a:p>
            <a:pPr marL="182563" lvl="0" indent="-182563">
              <a:buFont typeface="Arial" pitchFamily="34" charset="0"/>
              <a:buChar char="•"/>
            </a:pPr>
            <a:r>
              <a:rPr lang="fi-FI" sz="900" i="1" dirty="0">
                <a:latin typeface="Georgia" pitchFamily="18" charset="0"/>
              </a:rPr>
              <a:t>Pienyrittäjän turva</a:t>
            </a:r>
          </a:p>
          <a:p>
            <a:pPr marL="182563" lvl="0" indent="-182563">
              <a:buFont typeface="Arial" pitchFamily="34" charset="0"/>
              <a:buChar char="•"/>
            </a:pPr>
            <a:r>
              <a:rPr lang="fi-FI" sz="900" i="1" dirty="0">
                <a:latin typeface="Georgia" pitchFamily="18" charset="0"/>
              </a:rPr>
              <a:t>Kallis ja pienet yritykset muutenkin kovilla</a:t>
            </a:r>
          </a:p>
          <a:p>
            <a:pPr marL="182563" lvl="0" indent="-182563">
              <a:buFont typeface="Arial" pitchFamily="34" charset="0"/>
              <a:buChar char="•"/>
            </a:pPr>
            <a:r>
              <a:rPr lang="fi-FI" sz="900" i="1" dirty="0">
                <a:latin typeface="Georgia" pitchFamily="18" charset="0"/>
              </a:rPr>
              <a:t>Työttömyyskorvaus/eläkemaksu</a:t>
            </a:r>
          </a:p>
          <a:p>
            <a:pPr marL="182563" lvl="0" indent="-182563">
              <a:buFont typeface="Arial" pitchFamily="34" charset="0"/>
              <a:buChar char="•"/>
            </a:pPr>
            <a:r>
              <a:rPr lang="fi-FI" sz="900" i="1" dirty="0">
                <a:latin typeface="Georgia" pitchFamily="18" charset="0"/>
              </a:rPr>
              <a:t>Taloudellinen turva yrittäjälle</a:t>
            </a:r>
          </a:p>
          <a:p>
            <a:pPr marL="182563" lvl="0" indent="-182563">
              <a:buFont typeface="Arial" pitchFamily="34" charset="0"/>
              <a:buChar char="•"/>
            </a:pPr>
            <a:r>
              <a:rPr lang="fi-FI" sz="900" i="1" dirty="0">
                <a:latin typeface="Georgia" pitchFamily="18" charset="0"/>
              </a:rPr>
              <a:t>Kallis, valitettavasti.</a:t>
            </a:r>
          </a:p>
          <a:p>
            <a:pPr marL="182563" lvl="0" indent="-182563">
              <a:buFont typeface="Arial" pitchFamily="34" charset="0"/>
              <a:buChar char="•"/>
            </a:pPr>
            <a:r>
              <a:rPr lang="fi-FI" sz="900" i="1" dirty="0">
                <a:latin typeface="Georgia" pitchFamily="18" charset="0"/>
              </a:rPr>
              <a:t>Kallis verrattuna siihen, mitä on mahdollista saada. 15 kk:n jäsenyys ennen etuja on kohtuuttoman pitkä.</a:t>
            </a:r>
          </a:p>
          <a:p>
            <a:pPr marL="182563" lvl="0" indent="-182563">
              <a:spcBef>
                <a:spcPts val="600"/>
              </a:spcBef>
            </a:pPr>
            <a:r>
              <a:rPr lang="fi-FI" sz="900" b="1" dirty="0">
                <a:latin typeface="Georgia" pitchFamily="18" charset="0"/>
                <a:ea typeface="Georgia" charset="0"/>
                <a:cs typeface="Georgia" charset="0"/>
              </a:rPr>
              <a:t>Tuntee Yrittäjäkassan melko huonosti / ei lainkaan:</a:t>
            </a:r>
          </a:p>
          <a:p>
            <a:pPr marL="182563" lvl="0" indent="-182563">
              <a:buFont typeface="Arial" pitchFamily="34" charset="0"/>
              <a:buChar char="•"/>
            </a:pPr>
            <a:r>
              <a:rPr lang="fi-FI" sz="900" i="1" dirty="0">
                <a:latin typeface="Georgia" pitchFamily="18" charset="0"/>
              </a:rPr>
              <a:t>Jonkinlainen yrittäjän työttömyyskassa</a:t>
            </a:r>
          </a:p>
          <a:p>
            <a:pPr marL="182563" lvl="0" indent="-182563">
              <a:buFont typeface="Arial" pitchFamily="34" charset="0"/>
              <a:buChar char="•"/>
            </a:pPr>
            <a:r>
              <a:rPr lang="fi-FI" sz="900" i="1" dirty="0">
                <a:latin typeface="Georgia" pitchFamily="18" charset="0"/>
              </a:rPr>
              <a:t>Olin hetken, muistaakseni piti puoli vuotta maksaa ennen kuin sai mitään rahallista tukea.</a:t>
            </a:r>
          </a:p>
          <a:p>
            <a:pPr marL="182563" lvl="0" indent="-182563">
              <a:buFont typeface="Arial" pitchFamily="34" charset="0"/>
              <a:buChar char="•"/>
            </a:pPr>
            <a:r>
              <a:rPr lang="fi-FI" sz="900" i="1" dirty="0">
                <a:latin typeface="Georgia" pitchFamily="18" charset="0"/>
              </a:rPr>
              <a:t>Jäsenmaksujen suuruus</a:t>
            </a:r>
          </a:p>
          <a:p>
            <a:pPr marL="182563" lvl="0" indent="-182563">
              <a:buFont typeface="Arial" pitchFamily="34" charset="0"/>
              <a:buChar char="•"/>
            </a:pPr>
            <a:r>
              <a:rPr lang="fi-FI" sz="900" i="1" dirty="0">
                <a:latin typeface="Georgia" pitchFamily="18" charset="0"/>
              </a:rPr>
              <a:t>Hyvä kassa päätoimisille yrittäjille.</a:t>
            </a:r>
          </a:p>
          <a:p>
            <a:pPr marL="182563" lvl="0" indent="-182563">
              <a:buFont typeface="Arial" pitchFamily="34" charset="0"/>
              <a:buChar char="•"/>
            </a:pPr>
            <a:r>
              <a:rPr lang="fi-FI" sz="900" i="1" dirty="0">
                <a:latin typeface="Georgia" pitchFamily="18" charset="0"/>
              </a:rPr>
              <a:t>Työttömyysturva</a:t>
            </a:r>
          </a:p>
          <a:p>
            <a:pPr marL="182563" lvl="0" indent="-182563">
              <a:buFont typeface="Arial" pitchFamily="34" charset="0"/>
              <a:buChar char="•"/>
            </a:pPr>
            <a:r>
              <a:rPr lang="fi-FI" sz="900" i="1" dirty="0">
                <a:latin typeface="Georgia" pitchFamily="18" charset="0"/>
              </a:rPr>
              <a:t>Muistikuva, että minulle olisi joskus soitettu ja tarjottu jäsenyyttä. Se lähinnä ärsytti, koska tuloja vähän, en kaivannut enempää menoja.</a:t>
            </a:r>
          </a:p>
          <a:p>
            <a:pPr marL="182563" lvl="0" indent="-182563">
              <a:buFont typeface="Arial" pitchFamily="34" charset="0"/>
              <a:buChar char="•"/>
            </a:pPr>
            <a:r>
              <a:rPr lang="fi-FI" sz="900" i="1" dirty="0">
                <a:latin typeface="Georgia" pitchFamily="18" charset="0"/>
              </a:rPr>
              <a:t>Yrittäjä ei voi saada työttömyyskorvausta ennen kuin yritys on käytännössä konkurssissa.</a:t>
            </a:r>
          </a:p>
          <a:p>
            <a:pPr marL="182563" lvl="0" indent="-182563">
              <a:buFont typeface="Arial" pitchFamily="34" charset="0"/>
              <a:buChar char="•"/>
            </a:pPr>
            <a:r>
              <a:rPr lang="fi-FI" sz="900" i="1" dirty="0">
                <a:latin typeface="Georgia" pitchFamily="18" charset="0"/>
              </a:rPr>
              <a:t>Yksinyrittäjien turvaksi luotu, mutta tarjoaa heikon turvan työttömyyden varalta.</a:t>
            </a:r>
          </a:p>
          <a:p>
            <a:pPr marL="182563" lvl="0" indent="-182563">
              <a:buFont typeface="Arial" pitchFamily="34" charset="0"/>
              <a:buChar char="•"/>
            </a:pPr>
            <a:r>
              <a:rPr lang="fi-FI" sz="900" i="1" dirty="0">
                <a:latin typeface="Georgia" pitchFamily="18" charset="0"/>
              </a:rPr>
              <a:t>Jos kassaan kuulumisesta pitää maksaa, niin ainoa mielikuva joka syntyy on, lisää turhia maksuja yrittäjälle. Yrittämisestä on tehty Suomessa jo nyt lähes mahdotonta. Yrittäjiä tulisi tukea eikä kurittaa.</a:t>
            </a:r>
          </a:p>
          <a:p>
            <a:pPr marL="182563" lvl="0" indent="-182563">
              <a:buFont typeface="Arial" pitchFamily="34" charset="0"/>
              <a:buChar char="•"/>
            </a:pPr>
            <a:r>
              <a:rPr lang="fi-FI" sz="900" i="1" dirty="0">
                <a:latin typeface="Georgia" pitchFamily="18" charset="0"/>
              </a:rPr>
              <a:t>Varmasti tarpeellinen erityisesti yksinyrittäjille.</a:t>
            </a:r>
          </a:p>
          <a:p>
            <a:pPr marL="182563" lvl="0" indent="-182563">
              <a:buFont typeface="Arial" pitchFamily="34" charset="0"/>
              <a:buChar char="•"/>
            </a:pPr>
            <a:r>
              <a:rPr lang="fi-FI" sz="900" i="1" dirty="0">
                <a:latin typeface="Georgia" pitchFamily="18" charset="0"/>
              </a:rPr>
              <a:t>Isommat maksut verrattuna palkansaajien työttömyyskassaa.</a:t>
            </a:r>
          </a:p>
          <a:p>
            <a:pPr marL="182563" lvl="0" indent="-182563">
              <a:buFont typeface="Arial" pitchFamily="34" charset="0"/>
              <a:buChar char="•"/>
            </a:pPr>
            <a:r>
              <a:rPr lang="fi-FI" sz="900" i="1" dirty="0">
                <a:latin typeface="Georgia" pitchFamily="18" charset="0"/>
              </a:rPr>
              <a:t>Yrittäjäkassa: rahan menoa ja kun tarvitset taloudellista tukea niin vaatii paljon paperityötä ja aikaa saada oikeasti rahaa.</a:t>
            </a:r>
          </a:p>
          <a:p>
            <a:pPr marL="182563" lvl="0" indent="-182563">
              <a:buFont typeface="Arial" pitchFamily="34" charset="0"/>
              <a:buChar char="•"/>
            </a:pPr>
            <a:r>
              <a:rPr lang="fi-FI" sz="900" i="1" dirty="0">
                <a:latin typeface="Georgia" pitchFamily="18" charset="0"/>
              </a:rPr>
              <a:t>Hyvä, että yrittäjien työttömyys huomioidaan.</a:t>
            </a:r>
          </a:p>
          <a:p>
            <a:pPr marL="182563" lvl="0" indent="-182563">
              <a:buFont typeface="Arial" pitchFamily="34" charset="0"/>
              <a:buChar char="•"/>
            </a:pPr>
            <a:r>
              <a:rPr lang="fi-FI" sz="900" i="1" dirty="0">
                <a:latin typeface="Georgia" pitchFamily="18" charset="0"/>
              </a:rPr>
              <a:t>Varmasti hyvä ainakin aloitteleville yrittäjille.</a:t>
            </a:r>
          </a:p>
        </p:txBody>
      </p:sp>
    </p:spTree>
    <p:extLst>
      <p:ext uri="{BB962C8B-B14F-4D97-AF65-F5344CB8AC3E}">
        <p14:creationId xmlns:p14="http://schemas.microsoft.com/office/powerpoint/2010/main" val="1317129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705430" y="245978"/>
            <a:ext cx="6480000" cy="334785"/>
          </a:xfrm>
        </p:spPr>
        <p:txBody>
          <a:bodyPr>
            <a:normAutofit/>
          </a:bodyPr>
          <a:lstStyle/>
          <a:p>
            <a:r>
              <a:rPr lang="fi-FI" dirty="0"/>
              <a:t>Tekijöiden tärkeys</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24</a:t>
            </a:fld>
            <a:endParaRPr lang="en-US" dirty="0"/>
          </a:p>
        </p:txBody>
      </p:sp>
      <p:pic>
        <p:nvPicPr>
          <p:cNvPr id="12" name="Kuva 11">
            <a:extLst>
              <a:ext uri="{FF2B5EF4-FFF2-40B4-BE49-F238E27FC236}">
                <a16:creationId xmlns:a16="http://schemas.microsoft.com/office/drawing/2014/main" id="{B0A760E1-5C46-4A29-B0B0-43E4B2F2C217}"/>
              </a:ext>
            </a:extLst>
          </p:cNvPr>
          <p:cNvPicPr>
            <a:picLocks noChangeAspect="1"/>
          </p:cNvPicPr>
          <p:nvPr/>
        </p:nvPicPr>
        <p:blipFill>
          <a:blip r:embed="rId3"/>
          <a:stretch>
            <a:fillRect/>
          </a:stretch>
        </p:blipFill>
        <p:spPr>
          <a:xfrm>
            <a:off x="0" y="657584"/>
            <a:ext cx="9144000" cy="2508296"/>
          </a:xfrm>
          <a:prstGeom prst="rect">
            <a:avLst/>
          </a:prstGeom>
        </p:spPr>
      </p:pic>
      <p:pic>
        <p:nvPicPr>
          <p:cNvPr id="15" name="Kuva 14">
            <a:extLst>
              <a:ext uri="{FF2B5EF4-FFF2-40B4-BE49-F238E27FC236}">
                <a16:creationId xmlns:a16="http://schemas.microsoft.com/office/drawing/2014/main" id="{F01C721C-8939-4C4A-A1B3-4AE528D55F59}"/>
              </a:ext>
            </a:extLst>
          </p:cNvPr>
          <p:cNvPicPr>
            <a:picLocks noChangeAspect="1"/>
          </p:cNvPicPr>
          <p:nvPr/>
        </p:nvPicPr>
        <p:blipFill rotWithShape="1">
          <a:blip r:embed="rId4"/>
          <a:srcRect b="279"/>
          <a:stretch/>
        </p:blipFill>
        <p:spPr>
          <a:xfrm>
            <a:off x="-2" y="2684952"/>
            <a:ext cx="9144000" cy="2458548"/>
          </a:xfrm>
          <a:prstGeom prst="rect">
            <a:avLst/>
          </a:prstGeom>
        </p:spPr>
      </p:pic>
    </p:spTree>
    <p:extLst>
      <p:ext uri="{BB962C8B-B14F-4D97-AF65-F5344CB8AC3E}">
        <p14:creationId xmlns:p14="http://schemas.microsoft.com/office/powerpoint/2010/main" val="184928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8555" y="766207"/>
            <a:ext cx="6480000" cy="334785"/>
          </a:xfrm>
        </p:spPr>
        <p:txBody>
          <a:bodyPr>
            <a:normAutofit/>
          </a:bodyPr>
          <a:lstStyle/>
          <a:p>
            <a:r>
              <a:rPr lang="fi-FI" dirty="0"/>
              <a:t>Työttömyysturvan toiminnan tunteminen</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25</a:t>
            </a:fld>
            <a:endParaRPr lang="en-US" dirty="0"/>
          </a:p>
        </p:txBody>
      </p:sp>
      <p:pic>
        <p:nvPicPr>
          <p:cNvPr id="5" name="Kuva 4">
            <a:extLst>
              <a:ext uri="{FF2B5EF4-FFF2-40B4-BE49-F238E27FC236}">
                <a16:creationId xmlns:a16="http://schemas.microsoft.com/office/drawing/2014/main" id="{D2B41CFA-B72F-44F9-881B-3E7ED756A195}"/>
              </a:ext>
            </a:extLst>
          </p:cNvPr>
          <p:cNvPicPr>
            <a:picLocks noChangeAspect="1"/>
          </p:cNvPicPr>
          <p:nvPr/>
        </p:nvPicPr>
        <p:blipFill>
          <a:blip r:embed="rId3"/>
          <a:stretch>
            <a:fillRect/>
          </a:stretch>
        </p:blipFill>
        <p:spPr>
          <a:xfrm>
            <a:off x="2092621" y="1283070"/>
            <a:ext cx="5691868" cy="2178786"/>
          </a:xfrm>
          <a:prstGeom prst="rect">
            <a:avLst/>
          </a:prstGeom>
        </p:spPr>
      </p:pic>
      <p:sp>
        <p:nvSpPr>
          <p:cNvPr id="8" name="Sisällön paikkamerkki 5">
            <a:extLst>
              <a:ext uri="{FF2B5EF4-FFF2-40B4-BE49-F238E27FC236}">
                <a16:creationId xmlns:a16="http://schemas.microsoft.com/office/drawing/2014/main" id="{00DCE7F7-CF85-4360-BCED-E42EED68AE11}"/>
              </a:ext>
            </a:extLst>
          </p:cNvPr>
          <p:cNvSpPr txBox="1">
            <a:spLocks/>
          </p:cNvSpPr>
          <p:nvPr/>
        </p:nvSpPr>
        <p:spPr>
          <a:xfrm>
            <a:off x="112567" y="1597656"/>
            <a:ext cx="1856301" cy="1549614"/>
          </a:xfrm>
          <a:prstGeom prst="rect">
            <a:avLst/>
          </a:prstGeom>
        </p:spPr>
        <p:txBody>
          <a:bodyPr vert="horz" lIns="91440" tIns="45720" rIns="91440" bIns="45720" rtlCol="0">
            <a:noAutofit/>
          </a:bodyPr>
          <a:lstStyle/>
          <a:p>
            <a:pPr marL="177800" marR="0" lvl="0" indent="-177800" defTabSz="685800" rtl="0" eaLnBrk="1" fontAlgn="auto" latinLnBrk="0" hangingPunct="1">
              <a:spcBef>
                <a:spcPts val="600"/>
              </a:spcBef>
              <a:spcAft>
                <a:spcPts val="0"/>
              </a:spcAft>
              <a:buClrTx/>
              <a:buSzTx/>
              <a:buFont typeface="Arial" pitchFamily="34" charset="0"/>
              <a:buChar char="•"/>
              <a:tabLst/>
              <a:defRPr/>
            </a:pPr>
            <a:r>
              <a:rPr lang="fi-FI" sz="900" noProof="0" dirty="0">
                <a:latin typeface="Georgia" charset="0"/>
                <a:ea typeface="Georgia" charset="0"/>
                <a:cs typeface="Georgia" charset="0"/>
              </a:rPr>
              <a:t>Kauemmin yrittäjänä toimineet tunsivat keskimäärin työttömyysturvajärjestelmän hieman paremmin.</a:t>
            </a:r>
          </a:p>
          <a:p>
            <a:pPr marL="177800" marR="0" lvl="0" indent="-177800" defTabSz="685800" rtl="0" eaLnBrk="1" fontAlgn="auto" latinLnBrk="0" hangingPunct="1">
              <a:spcBef>
                <a:spcPts val="600"/>
              </a:spcBef>
              <a:spcAft>
                <a:spcPts val="0"/>
              </a:spcAft>
              <a:buClrTx/>
              <a:buSzTx/>
              <a:buFont typeface="Arial" pitchFamily="34" charset="0"/>
              <a:buChar char="•"/>
              <a:tabLst/>
              <a:defRPr/>
            </a:pPr>
            <a:r>
              <a:rPr kumimoji="0" lang="fi-FI" sz="900" b="0" i="0" u="none" strike="noStrike" kern="1200" cap="none" spc="0" normalizeH="0" baseline="0" dirty="0">
                <a:ln>
                  <a:noFill/>
                </a:ln>
                <a:solidFill>
                  <a:schemeClr val="tx1"/>
                </a:solidFill>
                <a:effectLst/>
                <a:uLnTx/>
                <a:uFillTx/>
                <a:latin typeface="Georgia" charset="0"/>
                <a:ea typeface="Georgia" charset="0"/>
                <a:cs typeface="Georgia" charset="0"/>
              </a:rPr>
              <a:t>Lisäksi mitä paremmin vastaaja tunsi Yrittäjäkassan</a:t>
            </a:r>
            <a:r>
              <a:rPr kumimoji="0" lang="fi-FI" sz="900" b="0" i="0" u="none" strike="noStrike" kern="1200" cap="none" spc="0" normalizeH="0" dirty="0">
                <a:ln>
                  <a:noFill/>
                </a:ln>
                <a:solidFill>
                  <a:schemeClr val="tx1"/>
                </a:solidFill>
                <a:effectLst/>
                <a:uLnTx/>
                <a:uFillTx/>
                <a:latin typeface="Georgia" charset="0"/>
                <a:ea typeface="Georgia" charset="0"/>
                <a:cs typeface="Georgia" charset="0"/>
              </a:rPr>
              <a:t>, sitä useammin hän myös tunsi työttömyysturvajärjestelmän.</a:t>
            </a:r>
          </a:p>
          <a:p>
            <a:pPr marL="177800" marR="0" lvl="0" indent="-177800" defTabSz="685800" rtl="0" eaLnBrk="1" fontAlgn="auto" latinLnBrk="0" hangingPunct="1">
              <a:spcBef>
                <a:spcPts val="600"/>
              </a:spcBef>
              <a:spcAft>
                <a:spcPts val="0"/>
              </a:spcAft>
              <a:buClrTx/>
              <a:buSzTx/>
              <a:buFont typeface="Arial" pitchFamily="34" charset="0"/>
              <a:buChar char="•"/>
              <a:tabLst/>
              <a:defRPr/>
            </a:pPr>
            <a:endParaRPr kumimoji="0" lang="fi-FI" sz="900" b="0" i="0" u="none" strike="noStrike" kern="1200" cap="none" spc="0" normalizeH="0" baseline="0" noProof="0" dirty="0">
              <a:ln>
                <a:noFill/>
              </a:ln>
              <a:solidFill>
                <a:schemeClr val="tx1"/>
              </a:solidFill>
              <a:effectLst/>
              <a:uLnTx/>
              <a:uFillTx/>
              <a:latin typeface="Georgia" charset="0"/>
              <a:ea typeface="Georgia" charset="0"/>
              <a:cs typeface="Georgia" charset="0"/>
            </a:endParaRPr>
          </a:p>
        </p:txBody>
      </p:sp>
      <p:graphicFrame>
        <p:nvGraphicFramePr>
          <p:cNvPr id="6" name="Taulukko 5">
            <a:extLst>
              <a:ext uri="{FF2B5EF4-FFF2-40B4-BE49-F238E27FC236}">
                <a16:creationId xmlns:a16="http://schemas.microsoft.com/office/drawing/2014/main" id="{3EE492B1-912D-402C-88F2-1FB8CAEAEA87}"/>
              </a:ext>
            </a:extLst>
          </p:cNvPr>
          <p:cNvGraphicFramePr>
            <a:graphicFrameLocks noGrp="1"/>
          </p:cNvGraphicFramePr>
          <p:nvPr>
            <p:extLst>
              <p:ext uri="{D42A27DB-BD31-4B8C-83A1-F6EECF244321}">
                <p14:modId xmlns:p14="http://schemas.microsoft.com/office/powerpoint/2010/main" val="599018259"/>
              </p:ext>
            </p:extLst>
          </p:nvPr>
        </p:nvGraphicFramePr>
        <p:xfrm>
          <a:off x="1347387" y="3811328"/>
          <a:ext cx="7182336" cy="920662"/>
        </p:xfrm>
        <a:graphic>
          <a:graphicData uri="http://schemas.openxmlformats.org/drawingml/2006/table">
            <a:tbl>
              <a:tblPr firstRow="1">
                <a:tableStyleId>{9D7B26C5-4107-4FEC-AEDC-1716B250A1EF}</a:tableStyleId>
              </a:tblPr>
              <a:tblGrid>
                <a:gridCol w="1146548">
                  <a:extLst>
                    <a:ext uri="{9D8B030D-6E8A-4147-A177-3AD203B41FA5}">
                      <a16:colId xmlns:a16="http://schemas.microsoft.com/office/drawing/2014/main" val="134636034"/>
                    </a:ext>
                  </a:extLst>
                </a:gridCol>
                <a:gridCol w="761947">
                  <a:extLst>
                    <a:ext uri="{9D8B030D-6E8A-4147-A177-3AD203B41FA5}">
                      <a16:colId xmlns:a16="http://schemas.microsoft.com/office/drawing/2014/main" val="2470387295"/>
                    </a:ext>
                  </a:extLst>
                </a:gridCol>
                <a:gridCol w="761947">
                  <a:extLst>
                    <a:ext uri="{9D8B030D-6E8A-4147-A177-3AD203B41FA5}">
                      <a16:colId xmlns:a16="http://schemas.microsoft.com/office/drawing/2014/main" val="3008417704"/>
                    </a:ext>
                  </a:extLst>
                </a:gridCol>
                <a:gridCol w="631622">
                  <a:extLst>
                    <a:ext uri="{9D8B030D-6E8A-4147-A177-3AD203B41FA5}">
                      <a16:colId xmlns:a16="http://schemas.microsoft.com/office/drawing/2014/main" val="401149009"/>
                    </a:ext>
                  </a:extLst>
                </a:gridCol>
                <a:gridCol w="892272">
                  <a:extLst>
                    <a:ext uri="{9D8B030D-6E8A-4147-A177-3AD203B41FA5}">
                      <a16:colId xmlns:a16="http://schemas.microsoft.com/office/drawing/2014/main" val="3214524344"/>
                    </a:ext>
                  </a:extLst>
                </a:gridCol>
                <a:gridCol w="1008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900000">
                  <a:extLst>
                    <a:ext uri="{9D8B030D-6E8A-4147-A177-3AD203B41FA5}">
                      <a16:colId xmlns:a16="http://schemas.microsoft.com/office/drawing/2014/main" val="4282426215"/>
                    </a:ext>
                  </a:extLst>
                </a:gridCol>
              </a:tblGrid>
              <a:tr h="547248">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(n=113)</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(n=249)</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(n=179)</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(n=118)</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186707">
                <a:tc>
                  <a:txBody>
                    <a:bodyPr/>
                    <a:lstStyle/>
                    <a:p>
                      <a:pPr algn="l" fontAlgn="b"/>
                      <a:r>
                        <a:rPr lang="fi-FI" sz="1000" b="0" u="none" strike="noStrike">
                          <a:solidFill>
                            <a:schemeClr val="tx1"/>
                          </a:solidFill>
                          <a:effectLst/>
                          <a:latin typeface="Calibri" panose="020F0502020204030204" pitchFamily="34" charset="0"/>
                          <a:cs typeface="Calibri" panose="020F0502020204030204" pitchFamily="34" charset="0"/>
                        </a:rPr>
                        <a:t>kyllä</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65 %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63 %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67 %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72 %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63 %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64 %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59 %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2331926564"/>
                  </a:ext>
                </a:extLst>
              </a:tr>
              <a:tr h="186707">
                <a:tc>
                  <a:txBody>
                    <a:bodyPr/>
                    <a:lstStyle/>
                    <a:p>
                      <a:pPr algn="l" fontAlgn="b"/>
                      <a:r>
                        <a:rPr lang="fi-FI" sz="1000" b="0" u="none" strike="noStrike">
                          <a:solidFill>
                            <a:schemeClr val="tx1"/>
                          </a:solidFill>
                          <a:effectLst/>
                          <a:latin typeface="Calibri" panose="020F0502020204030204" pitchFamily="34" charset="0"/>
                          <a:cs typeface="Calibri" panose="020F0502020204030204" pitchFamily="34" charset="0"/>
                        </a:rPr>
                        <a:t>en</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35 %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37 %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33 %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28 %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37 %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36 %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41 %</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2093643756"/>
                  </a:ext>
                </a:extLst>
              </a:tr>
            </a:tbl>
          </a:graphicData>
        </a:graphic>
      </p:graphicFrame>
      <p:sp>
        <p:nvSpPr>
          <p:cNvPr id="9" name="Tekstiruutu 8">
            <a:extLst>
              <a:ext uri="{FF2B5EF4-FFF2-40B4-BE49-F238E27FC236}">
                <a16:creationId xmlns:a16="http://schemas.microsoft.com/office/drawing/2014/main" id="{910CBD11-F77C-420D-A697-27BA8F6FA31D}"/>
              </a:ext>
            </a:extLst>
          </p:cNvPr>
          <p:cNvSpPr txBox="1"/>
          <p:nvPr/>
        </p:nvSpPr>
        <p:spPr>
          <a:xfrm>
            <a:off x="112567" y="3811328"/>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1681969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79" y="745155"/>
            <a:ext cx="6682299" cy="334785"/>
          </a:xfrm>
        </p:spPr>
        <p:txBody>
          <a:bodyPr>
            <a:normAutofit/>
          </a:bodyPr>
          <a:lstStyle/>
          <a:p>
            <a:r>
              <a:rPr lang="fi-FI" dirty="0"/>
              <a:t>Työttömyysturvan toiminnan tunteminen</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26</a:t>
            </a:fld>
            <a:endParaRPr lang="en-US" dirty="0"/>
          </a:p>
        </p:txBody>
      </p:sp>
      <p:sp>
        <p:nvSpPr>
          <p:cNvPr id="8" name="Sisällön paikkamerkki 5">
            <a:extLst>
              <a:ext uri="{FF2B5EF4-FFF2-40B4-BE49-F238E27FC236}">
                <a16:creationId xmlns:a16="http://schemas.microsoft.com/office/drawing/2014/main" id="{00DCE7F7-CF85-4360-BCED-E42EED68AE11}"/>
              </a:ext>
            </a:extLst>
          </p:cNvPr>
          <p:cNvSpPr txBox="1">
            <a:spLocks/>
          </p:cNvSpPr>
          <p:nvPr/>
        </p:nvSpPr>
        <p:spPr>
          <a:xfrm>
            <a:off x="112566" y="1670826"/>
            <a:ext cx="1856301" cy="1549614"/>
          </a:xfrm>
          <a:prstGeom prst="rect">
            <a:avLst/>
          </a:prstGeom>
        </p:spPr>
        <p:txBody>
          <a:bodyPr vert="horz" lIns="91440" tIns="45720" rIns="91440" bIns="45720" rtlCol="0">
            <a:noAutofit/>
          </a:bodyPr>
          <a:lstStyle/>
          <a:p>
            <a:pPr marR="0" lvl="0" defTabSz="685800" rtl="0" eaLnBrk="1" fontAlgn="auto" latinLnBrk="0" hangingPunct="1">
              <a:spcBef>
                <a:spcPts val="600"/>
              </a:spcBef>
              <a:spcAft>
                <a:spcPts val="0"/>
              </a:spcAft>
              <a:buClrTx/>
              <a:buSzTx/>
              <a:tabLst/>
              <a:defRPr/>
            </a:pPr>
            <a:r>
              <a:rPr lang="fi-FI" sz="900" noProof="0" dirty="0">
                <a:latin typeface="Georgia" charset="0"/>
                <a:ea typeface="Georgia" charset="0"/>
                <a:cs typeface="Georgia" charset="0"/>
              </a:rPr>
              <a:t>Aikaisemmin Yrittäjäkassan jäseninä olleet olivat keskimäärin tietoisempia mahdollisuudesta saada ansiosidonnaista työttömyyspäivärahaa yritystoiminnan päättyessä.</a:t>
            </a:r>
            <a:endParaRPr kumimoji="0" lang="fi-FI" sz="900" b="0" i="0" u="none" strike="noStrike" kern="1200" cap="none" spc="0" normalizeH="0" baseline="0" noProof="0" dirty="0">
              <a:ln>
                <a:noFill/>
              </a:ln>
              <a:solidFill>
                <a:schemeClr val="tx1"/>
              </a:solidFill>
              <a:effectLst/>
              <a:uLnTx/>
              <a:uFillTx/>
              <a:latin typeface="Georgia" charset="0"/>
              <a:ea typeface="Georgia" charset="0"/>
              <a:cs typeface="Georgia" charset="0"/>
            </a:endParaRPr>
          </a:p>
        </p:txBody>
      </p:sp>
      <p:graphicFrame>
        <p:nvGraphicFramePr>
          <p:cNvPr id="6" name="Taulukko 5">
            <a:extLst>
              <a:ext uri="{FF2B5EF4-FFF2-40B4-BE49-F238E27FC236}">
                <a16:creationId xmlns:a16="http://schemas.microsoft.com/office/drawing/2014/main" id="{3EE492B1-912D-402C-88F2-1FB8CAEAEA87}"/>
              </a:ext>
            </a:extLst>
          </p:cNvPr>
          <p:cNvGraphicFramePr>
            <a:graphicFrameLocks noGrp="1"/>
          </p:cNvGraphicFramePr>
          <p:nvPr>
            <p:extLst>
              <p:ext uri="{D42A27DB-BD31-4B8C-83A1-F6EECF244321}">
                <p14:modId xmlns:p14="http://schemas.microsoft.com/office/powerpoint/2010/main" val="4249942494"/>
              </p:ext>
            </p:extLst>
          </p:nvPr>
        </p:nvGraphicFramePr>
        <p:xfrm>
          <a:off x="1347386" y="3811326"/>
          <a:ext cx="7182336" cy="920662"/>
        </p:xfrm>
        <a:graphic>
          <a:graphicData uri="http://schemas.openxmlformats.org/drawingml/2006/table">
            <a:tbl>
              <a:tblPr firstRow="1">
                <a:tableStyleId>{9D7B26C5-4107-4FEC-AEDC-1716B250A1EF}</a:tableStyleId>
              </a:tblPr>
              <a:tblGrid>
                <a:gridCol w="1146548">
                  <a:extLst>
                    <a:ext uri="{9D8B030D-6E8A-4147-A177-3AD203B41FA5}">
                      <a16:colId xmlns:a16="http://schemas.microsoft.com/office/drawing/2014/main" val="134636034"/>
                    </a:ext>
                  </a:extLst>
                </a:gridCol>
                <a:gridCol w="761947">
                  <a:extLst>
                    <a:ext uri="{9D8B030D-6E8A-4147-A177-3AD203B41FA5}">
                      <a16:colId xmlns:a16="http://schemas.microsoft.com/office/drawing/2014/main" val="2470387295"/>
                    </a:ext>
                  </a:extLst>
                </a:gridCol>
                <a:gridCol w="761947">
                  <a:extLst>
                    <a:ext uri="{9D8B030D-6E8A-4147-A177-3AD203B41FA5}">
                      <a16:colId xmlns:a16="http://schemas.microsoft.com/office/drawing/2014/main" val="3008417704"/>
                    </a:ext>
                  </a:extLst>
                </a:gridCol>
                <a:gridCol w="631622">
                  <a:extLst>
                    <a:ext uri="{9D8B030D-6E8A-4147-A177-3AD203B41FA5}">
                      <a16:colId xmlns:a16="http://schemas.microsoft.com/office/drawing/2014/main" val="401149009"/>
                    </a:ext>
                  </a:extLst>
                </a:gridCol>
                <a:gridCol w="892272">
                  <a:extLst>
                    <a:ext uri="{9D8B030D-6E8A-4147-A177-3AD203B41FA5}">
                      <a16:colId xmlns:a16="http://schemas.microsoft.com/office/drawing/2014/main" val="3214524344"/>
                    </a:ext>
                  </a:extLst>
                </a:gridCol>
                <a:gridCol w="1008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900000">
                  <a:extLst>
                    <a:ext uri="{9D8B030D-6E8A-4147-A177-3AD203B41FA5}">
                      <a16:colId xmlns:a16="http://schemas.microsoft.com/office/drawing/2014/main" val="4282426215"/>
                    </a:ext>
                  </a:extLst>
                </a:gridCol>
              </a:tblGrid>
              <a:tr h="547248">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(n=113)</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(n=247)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(n=181)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186707">
                <a:tc>
                  <a:txBody>
                    <a:bodyPr/>
                    <a:lstStyle/>
                    <a:p>
                      <a:pPr algn="l" fontAlgn="b"/>
                      <a:r>
                        <a:rPr lang="fi-FI" sz="1000" b="0" u="none" strike="noStrike">
                          <a:solidFill>
                            <a:schemeClr val="tx1"/>
                          </a:solidFill>
                          <a:effectLst/>
                          <a:latin typeface="Calibri" panose="020F0502020204030204" pitchFamily="34" charset="0"/>
                          <a:cs typeface="Calibri" panose="020F0502020204030204" pitchFamily="34" charset="0"/>
                        </a:rPr>
                        <a:t>kyllä</a:t>
                      </a:r>
                      <a:endParaRPr lang="fi-FI" sz="1000" b="0" i="0" u="none" strike="noStrike">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ctr"/>
                      <a:r>
                        <a:rPr lang="fi-FI" sz="1000" b="0" i="0" u="none" strike="noStrike" dirty="0">
                          <a:solidFill>
                            <a:schemeClr val="tx1"/>
                          </a:solidFill>
                          <a:effectLst/>
                          <a:latin typeface="Calibri" panose="020F0502020204030204" pitchFamily="34" charset="0"/>
                        </a:rPr>
                        <a:t>60 %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56 %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70 %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57 %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59 %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56 %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56 %</a:t>
                      </a:r>
                    </a:p>
                  </a:txBody>
                  <a:tcPr marL="9525" marR="9525" marT="9525" marB="0" anchor="ctr"/>
                </a:tc>
                <a:extLst>
                  <a:ext uri="{0D108BD9-81ED-4DB2-BD59-A6C34878D82A}">
                    <a16:rowId xmlns:a16="http://schemas.microsoft.com/office/drawing/2014/main" val="2331926564"/>
                  </a:ext>
                </a:extLst>
              </a:tr>
              <a:tr h="186707">
                <a:tc>
                  <a:txBody>
                    <a:bodyPr/>
                    <a:lstStyle/>
                    <a:p>
                      <a:pPr algn="l" fontAlgn="b"/>
                      <a:r>
                        <a:rPr lang="fi-FI" sz="1000" b="0" u="none" strike="noStrike" dirty="0">
                          <a:solidFill>
                            <a:schemeClr val="tx1"/>
                          </a:solidFill>
                          <a:effectLst/>
                          <a:latin typeface="Calibri" panose="020F0502020204030204" pitchFamily="34" charset="0"/>
                          <a:cs typeface="Calibri" panose="020F0502020204030204" pitchFamily="34" charset="0"/>
                        </a:rPr>
                        <a:t>ei</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ctr"/>
                      <a:r>
                        <a:rPr lang="fi-FI" sz="1000" b="0" i="0" u="none" strike="noStrike" dirty="0">
                          <a:solidFill>
                            <a:schemeClr val="tx1"/>
                          </a:solidFill>
                          <a:effectLst/>
                          <a:latin typeface="Calibri" panose="020F0502020204030204" pitchFamily="34" charset="0"/>
                        </a:rPr>
                        <a:t>40 %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44 %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30 %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43 %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41 %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44 %</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44 %</a:t>
                      </a:r>
                    </a:p>
                  </a:txBody>
                  <a:tcPr marL="9525" marR="9525" marT="9525" marB="0" anchor="ctr"/>
                </a:tc>
                <a:extLst>
                  <a:ext uri="{0D108BD9-81ED-4DB2-BD59-A6C34878D82A}">
                    <a16:rowId xmlns:a16="http://schemas.microsoft.com/office/drawing/2014/main" val="2093643756"/>
                  </a:ext>
                </a:extLst>
              </a:tr>
            </a:tbl>
          </a:graphicData>
        </a:graphic>
      </p:graphicFrame>
      <p:pic>
        <p:nvPicPr>
          <p:cNvPr id="3" name="Kuva 2">
            <a:extLst>
              <a:ext uri="{FF2B5EF4-FFF2-40B4-BE49-F238E27FC236}">
                <a16:creationId xmlns:a16="http://schemas.microsoft.com/office/drawing/2014/main" id="{3BC17C87-04F7-4F74-B340-DAF136C5D238}"/>
              </a:ext>
            </a:extLst>
          </p:cNvPr>
          <p:cNvPicPr>
            <a:picLocks noChangeAspect="1"/>
          </p:cNvPicPr>
          <p:nvPr/>
        </p:nvPicPr>
        <p:blipFill>
          <a:blip r:embed="rId3"/>
          <a:stretch>
            <a:fillRect/>
          </a:stretch>
        </p:blipFill>
        <p:spPr>
          <a:xfrm>
            <a:off x="2227200" y="1189407"/>
            <a:ext cx="5422709" cy="2512452"/>
          </a:xfrm>
          <a:prstGeom prst="rect">
            <a:avLst/>
          </a:prstGeom>
        </p:spPr>
      </p:pic>
      <p:sp>
        <p:nvSpPr>
          <p:cNvPr id="9" name="Tekstiruutu 8">
            <a:extLst>
              <a:ext uri="{FF2B5EF4-FFF2-40B4-BE49-F238E27FC236}">
                <a16:creationId xmlns:a16="http://schemas.microsoft.com/office/drawing/2014/main" id="{5634CD6F-4996-47B9-B214-DCB4C3C3D397}"/>
              </a:ext>
            </a:extLst>
          </p:cNvPr>
          <p:cNvSpPr txBox="1"/>
          <p:nvPr/>
        </p:nvSpPr>
        <p:spPr>
          <a:xfrm>
            <a:off x="169765" y="3811326"/>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344981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3657FFA-EFA8-47FA-8071-2D7D7709F1E1}"/>
              </a:ext>
            </a:extLst>
          </p:cNvPr>
          <p:cNvPicPr>
            <a:picLocks noChangeAspect="1"/>
          </p:cNvPicPr>
          <p:nvPr/>
        </p:nvPicPr>
        <p:blipFill>
          <a:blip r:embed="rId3"/>
          <a:stretch>
            <a:fillRect/>
          </a:stretch>
        </p:blipFill>
        <p:spPr>
          <a:xfrm>
            <a:off x="1684804" y="1234257"/>
            <a:ext cx="5155603" cy="2432466"/>
          </a:xfrm>
          <a:prstGeom prst="rect">
            <a:avLst/>
          </a:prstGeom>
        </p:spPr>
      </p:pic>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Nykyinen työttömyysturva</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27</a:t>
            </a:fld>
            <a:endParaRPr lang="en-US" dirty="0"/>
          </a:p>
        </p:txBody>
      </p:sp>
      <p:sp>
        <p:nvSpPr>
          <p:cNvPr id="8" name="Sisällön paikkamerkki 5">
            <a:extLst>
              <a:ext uri="{FF2B5EF4-FFF2-40B4-BE49-F238E27FC236}">
                <a16:creationId xmlns:a16="http://schemas.microsoft.com/office/drawing/2014/main" id="{00DCE7F7-CF85-4360-BCED-E42EED68AE11}"/>
              </a:ext>
            </a:extLst>
          </p:cNvPr>
          <p:cNvSpPr txBox="1">
            <a:spLocks/>
          </p:cNvSpPr>
          <p:nvPr/>
        </p:nvSpPr>
        <p:spPr>
          <a:xfrm>
            <a:off x="112567" y="1597656"/>
            <a:ext cx="1572237" cy="808660"/>
          </a:xfrm>
          <a:prstGeom prst="rect">
            <a:avLst/>
          </a:prstGeom>
        </p:spPr>
        <p:txBody>
          <a:bodyPr vert="horz" lIns="91440" tIns="45720" rIns="91440" bIns="45720" rtlCol="0">
            <a:noAutofit/>
          </a:bodyPr>
          <a:lstStyle/>
          <a:p>
            <a:pPr marR="0" lvl="0" defTabSz="685800" rtl="0" eaLnBrk="1" fontAlgn="auto" latinLnBrk="0" hangingPunct="1">
              <a:spcBef>
                <a:spcPts val="600"/>
              </a:spcBef>
              <a:spcAft>
                <a:spcPts val="0"/>
              </a:spcAft>
              <a:buClrTx/>
              <a:buSzTx/>
              <a:tabLst/>
              <a:defRPr/>
            </a:pPr>
            <a:r>
              <a:rPr lang="fi-FI" sz="1000" noProof="0" dirty="0">
                <a:latin typeface="Georgia" charset="0"/>
                <a:ea typeface="Georgia" charset="0"/>
                <a:cs typeface="Georgia" charset="0"/>
              </a:rPr>
              <a:t>Aiempaan verrattaessa yhä useammalla on työttömyysturva-asiat hoidossa.</a:t>
            </a:r>
            <a:endParaRPr kumimoji="0" lang="fi-FI" sz="1000" b="0" i="0" u="none" strike="noStrike" kern="1200" cap="none" spc="0" normalizeH="0" baseline="0" noProof="0" dirty="0">
              <a:ln>
                <a:noFill/>
              </a:ln>
              <a:solidFill>
                <a:schemeClr val="tx1"/>
              </a:solidFill>
              <a:effectLst/>
              <a:uLnTx/>
              <a:uFillTx/>
              <a:latin typeface="Georgia" charset="0"/>
              <a:ea typeface="Georgia" charset="0"/>
              <a:cs typeface="Georgia" charset="0"/>
            </a:endParaRPr>
          </a:p>
        </p:txBody>
      </p:sp>
      <p:graphicFrame>
        <p:nvGraphicFramePr>
          <p:cNvPr id="6" name="Taulukko 5">
            <a:extLst>
              <a:ext uri="{FF2B5EF4-FFF2-40B4-BE49-F238E27FC236}">
                <a16:creationId xmlns:a16="http://schemas.microsoft.com/office/drawing/2014/main" id="{3EE492B1-912D-402C-88F2-1FB8CAEAEA87}"/>
              </a:ext>
            </a:extLst>
          </p:cNvPr>
          <p:cNvGraphicFramePr>
            <a:graphicFrameLocks noGrp="1"/>
          </p:cNvGraphicFramePr>
          <p:nvPr>
            <p:extLst>
              <p:ext uri="{D42A27DB-BD31-4B8C-83A1-F6EECF244321}">
                <p14:modId xmlns:p14="http://schemas.microsoft.com/office/powerpoint/2010/main" val="3293175636"/>
              </p:ext>
            </p:extLst>
          </p:nvPr>
        </p:nvGraphicFramePr>
        <p:xfrm>
          <a:off x="1220517" y="3663340"/>
          <a:ext cx="7727788" cy="1247265"/>
        </p:xfrm>
        <a:graphic>
          <a:graphicData uri="http://schemas.openxmlformats.org/drawingml/2006/table">
            <a:tbl>
              <a:tblPr firstRow="1">
                <a:tableStyleId>{9D7B26C5-4107-4FEC-AEDC-1716B250A1EF}</a:tableStyleId>
              </a:tblPr>
              <a:tblGrid>
                <a:gridCol w="1692000">
                  <a:extLst>
                    <a:ext uri="{9D8B030D-6E8A-4147-A177-3AD203B41FA5}">
                      <a16:colId xmlns:a16="http://schemas.microsoft.com/office/drawing/2014/main" val="134636034"/>
                    </a:ext>
                  </a:extLst>
                </a:gridCol>
                <a:gridCol w="761947">
                  <a:extLst>
                    <a:ext uri="{9D8B030D-6E8A-4147-A177-3AD203B41FA5}">
                      <a16:colId xmlns:a16="http://schemas.microsoft.com/office/drawing/2014/main" val="2470387295"/>
                    </a:ext>
                  </a:extLst>
                </a:gridCol>
                <a:gridCol w="761947">
                  <a:extLst>
                    <a:ext uri="{9D8B030D-6E8A-4147-A177-3AD203B41FA5}">
                      <a16:colId xmlns:a16="http://schemas.microsoft.com/office/drawing/2014/main" val="3008417704"/>
                    </a:ext>
                  </a:extLst>
                </a:gridCol>
                <a:gridCol w="631622">
                  <a:extLst>
                    <a:ext uri="{9D8B030D-6E8A-4147-A177-3AD203B41FA5}">
                      <a16:colId xmlns:a16="http://schemas.microsoft.com/office/drawing/2014/main" val="401149009"/>
                    </a:ext>
                  </a:extLst>
                </a:gridCol>
                <a:gridCol w="892272">
                  <a:extLst>
                    <a:ext uri="{9D8B030D-6E8A-4147-A177-3AD203B41FA5}">
                      <a16:colId xmlns:a16="http://schemas.microsoft.com/office/drawing/2014/main" val="3214524344"/>
                    </a:ext>
                  </a:extLst>
                </a:gridCol>
                <a:gridCol w="1008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900000">
                  <a:extLst>
                    <a:ext uri="{9D8B030D-6E8A-4147-A177-3AD203B41FA5}">
                      <a16:colId xmlns:a16="http://schemas.microsoft.com/office/drawing/2014/main" val="4282426215"/>
                    </a:ext>
                  </a:extLst>
                </a:gridCol>
              </a:tblGrid>
              <a:tr h="519693">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(n=114)</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(n=250)</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(n=181)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(n=118)</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181893">
                <a:tc>
                  <a:txBody>
                    <a:bodyPr/>
                    <a:lstStyle/>
                    <a:p>
                      <a:pPr algn="l" fontAlgn="b"/>
                      <a:r>
                        <a:rPr lang="fi-FI" sz="1000" b="0" i="0" u="none" strike="noStrike">
                          <a:solidFill>
                            <a:schemeClr val="tx1"/>
                          </a:solidFill>
                          <a:effectLst/>
                          <a:latin typeface="Calibri" panose="020F0502020204030204" pitchFamily="34" charset="0"/>
                        </a:rPr>
                        <a:t>kyllä, Yrittäjäkassan kautta</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0 %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1 %</a:t>
                      </a:r>
                    </a:p>
                  </a:txBody>
                  <a:tcPr marL="9525" marR="9525" marT="9525" marB="0" anchor="ctr"/>
                </a:tc>
                <a:tc>
                  <a:txBody>
                    <a:bodyPr/>
                    <a:lstStyle/>
                    <a:p>
                      <a:pPr algn="ctr" fontAlgn="b"/>
                      <a:r>
                        <a:rPr lang="fi-FI" sz="1000" b="1" i="0" u="none" strike="noStrike" dirty="0">
                          <a:solidFill>
                            <a:schemeClr val="tx1"/>
                          </a:solidFill>
                          <a:effectLst/>
                          <a:latin typeface="Calibri" panose="020F0502020204030204" pitchFamily="34" charset="0"/>
                        </a:rPr>
                        <a:t>4 %</a:t>
                      </a:r>
                    </a:p>
                  </a:txBody>
                  <a:tcPr marL="9525" marR="9525" marT="9525" marB="0" anchor="ctr">
                    <a:solidFill>
                      <a:schemeClr val="accent1">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2 %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0 %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0 %</a:t>
                      </a:r>
                    </a:p>
                  </a:txBody>
                  <a:tcPr marL="9525" marR="9525" marT="9525" marB="0" anchor="ctr"/>
                </a:tc>
                <a:extLst>
                  <a:ext uri="{0D108BD9-81ED-4DB2-BD59-A6C34878D82A}">
                    <a16:rowId xmlns:a16="http://schemas.microsoft.com/office/drawing/2014/main" val="2331926564"/>
                  </a:ext>
                </a:extLst>
              </a:tr>
              <a:tr h="181893">
                <a:tc>
                  <a:txBody>
                    <a:bodyPr/>
                    <a:lstStyle/>
                    <a:p>
                      <a:pPr algn="l" fontAlgn="b"/>
                      <a:r>
                        <a:rPr lang="fi-FI" sz="1000" b="0" i="0" u="none" strike="noStrike" dirty="0">
                          <a:solidFill>
                            <a:schemeClr val="tx1"/>
                          </a:solidFill>
                          <a:effectLst/>
                          <a:latin typeface="Calibri" panose="020F0502020204030204" pitchFamily="34" charset="0"/>
                        </a:rPr>
                        <a:t>kyllä, jotain muuta kautta</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32 %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29 %</a:t>
                      </a:r>
                    </a:p>
                  </a:txBody>
                  <a:tcPr marL="9525" marR="9525" marT="9525" marB="0" anchor="ctr"/>
                </a:tc>
                <a:tc>
                  <a:txBody>
                    <a:bodyPr/>
                    <a:lstStyle/>
                    <a:p>
                      <a:pPr algn="ctr" fontAlgn="b"/>
                      <a:r>
                        <a:rPr lang="fi-FI" sz="1000" b="1" i="0" u="none" strike="noStrike" dirty="0">
                          <a:solidFill>
                            <a:schemeClr val="tx1"/>
                          </a:solidFill>
                          <a:effectLst/>
                          <a:latin typeface="Calibri" panose="020F0502020204030204" pitchFamily="34" charset="0"/>
                        </a:rPr>
                        <a:t>41 %</a:t>
                      </a:r>
                    </a:p>
                  </a:txBody>
                  <a:tcPr marL="9525" marR="9525" marT="9525" marB="0" anchor="ctr">
                    <a:solidFill>
                      <a:schemeClr val="accent1">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23 %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26 %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25 %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25 %</a:t>
                      </a:r>
                    </a:p>
                  </a:txBody>
                  <a:tcPr marL="9525" marR="9525" marT="9525" marB="0" anchor="ctr"/>
                </a:tc>
                <a:extLst>
                  <a:ext uri="{0D108BD9-81ED-4DB2-BD59-A6C34878D82A}">
                    <a16:rowId xmlns:a16="http://schemas.microsoft.com/office/drawing/2014/main" val="2093643756"/>
                  </a:ext>
                </a:extLst>
              </a:tr>
              <a:tr h="181893">
                <a:tc>
                  <a:txBody>
                    <a:bodyPr/>
                    <a:lstStyle/>
                    <a:p>
                      <a:pPr algn="l" fontAlgn="b"/>
                      <a:r>
                        <a:rPr lang="fi-FI" sz="1000" b="0" i="0" u="none" strike="noStrike">
                          <a:solidFill>
                            <a:schemeClr val="tx1"/>
                          </a:solidFill>
                          <a:effectLst/>
                          <a:latin typeface="Calibri" panose="020F0502020204030204" pitchFamily="34" charset="0"/>
                        </a:rPr>
                        <a:t>ei</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29 %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39 %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26 %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35 %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35 %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32 %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48 %</a:t>
                      </a:r>
                    </a:p>
                  </a:txBody>
                  <a:tcPr marL="9525" marR="9525" marT="9525" marB="0" anchor="ctr"/>
                </a:tc>
                <a:extLst>
                  <a:ext uri="{0D108BD9-81ED-4DB2-BD59-A6C34878D82A}">
                    <a16:rowId xmlns:a16="http://schemas.microsoft.com/office/drawing/2014/main" val="3052231799"/>
                  </a:ext>
                </a:extLst>
              </a:tr>
              <a:tr h="181893">
                <a:tc>
                  <a:txBody>
                    <a:bodyPr/>
                    <a:lstStyle/>
                    <a:p>
                      <a:pPr algn="l" fontAlgn="b"/>
                      <a:r>
                        <a:rPr lang="fi-FI" sz="1000" b="0" i="0" u="none" strike="noStrike" dirty="0">
                          <a:solidFill>
                            <a:schemeClr val="tx1"/>
                          </a:solidFill>
                          <a:effectLst/>
                          <a:latin typeface="Calibri" panose="020F0502020204030204" pitchFamily="34" charset="0"/>
                        </a:rPr>
                        <a:t>ei, en usko jääväni työttömäksi</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39 %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31 %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30 %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41 %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37 %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42 %</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28 %</a:t>
                      </a:r>
                    </a:p>
                  </a:txBody>
                  <a:tcPr marL="9525" marR="9525" marT="9525" marB="0" anchor="ctr"/>
                </a:tc>
                <a:extLst>
                  <a:ext uri="{0D108BD9-81ED-4DB2-BD59-A6C34878D82A}">
                    <a16:rowId xmlns:a16="http://schemas.microsoft.com/office/drawing/2014/main" val="579667999"/>
                  </a:ext>
                </a:extLst>
              </a:tr>
            </a:tbl>
          </a:graphicData>
        </a:graphic>
      </p:graphicFrame>
      <p:cxnSp>
        <p:nvCxnSpPr>
          <p:cNvPr id="12" name="Suora nuoliyhdysviiva 11">
            <a:extLst>
              <a:ext uri="{FF2B5EF4-FFF2-40B4-BE49-F238E27FC236}">
                <a16:creationId xmlns:a16="http://schemas.microsoft.com/office/drawing/2014/main" id="{410A0FCD-742C-4CF1-B953-477558E8913D}"/>
              </a:ext>
            </a:extLst>
          </p:cNvPr>
          <p:cNvCxnSpPr>
            <a:cxnSpLocks/>
          </p:cNvCxnSpPr>
          <p:nvPr/>
        </p:nvCxnSpPr>
        <p:spPr>
          <a:xfrm flipV="1">
            <a:off x="5651405" y="1870870"/>
            <a:ext cx="808708" cy="2398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A15BF971-90C3-4DBE-930E-AA28EAE6D61E}"/>
              </a:ext>
            </a:extLst>
          </p:cNvPr>
          <p:cNvPicPr>
            <a:picLocks noChangeAspect="1"/>
          </p:cNvPicPr>
          <p:nvPr/>
        </p:nvPicPr>
        <p:blipFill>
          <a:blip r:embed="rId4"/>
          <a:stretch>
            <a:fillRect/>
          </a:stretch>
        </p:blipFill>
        <p:spPr>
          <a:xfrm>
            <a:off x="6460113" y="1250620"/>
            <a:ext cx="2571320" cy="1232969"/>
          </a:xfrm>
          <a:prstGeom prst="rect">
            <a:avLst/>
          </a:prstGeom>
          <a:ln>
            <a:solidFill>
              <a:schemeClr val="tx1"/>
            </a:solidFill>
          </a:ln>
        </p:spPr>
      </p:pic>
      <p:sp>
        <p:nvSpPr>
          <p:cNvPr id="9" name="Tekstiruutu 8">
            <a:extLst>
              <a:ext uri="{FF2B5EF4-FFF2-40B4-BE49-F238E27FC236}">
                <a16:creationId xmlns:a16="http://schemas.microsoft.com/office/drawing/2014/main" id="{02BAB344-D37E-478A-A035-9C2D7568CA78}"/>
              </a:ext>
            </a:extLst>
          </p:cNvPr>
          <p:cNvSpPr txBox="1"/>
          <p:nvPr/>
        </p:nvSpPr>
        <p:spPr>
          <a:xfrm>
            <a:off x="112567" y="3660217"/>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2498260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Nykyinen työttömyysturva</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28</a:t>
            </a:fld>
            <a:endParaRPr lang="en-US" dirty="0"/>
          </a:p>
        </p:txBody>
      </p:sp>
      <p:graphicFrame>
        <p:nvGraphicFramePr>
          <p:cNvPr id="6" name="Taulukko 5">
            <a:extLst>
              <a:ext uri="{FF2B5EF4-FFF2-40B4-BE49-F238E27FC236}">
                <a16:creationId xmlns:a16="http://schemas.microsoft.com/office/drawing/2014/main" id="{3EE492B1-912D-402C-88F2-1FB8CAEAEA87}"/>
              </a:ext>
            </a:extLst>
          </p:cNvPr>
          <p:cNvGraphicFramePr>
            <a:graphicFrameLocks noGrp="1"/>
          </p:cNvGraphicFramePr>
          <p:nvPr>
            <p:extLst>
              <p:ext uri="{D42A27DB-BD31-4B8C-83A1-F6EECF244321}">
                <p14:modId xmlns:p14="http://schemas.microsoft.com/office/powerpoint/2010/main" val="1447530492"/>
              </p:ext>
            </p:extLst>
          </p:nvPr>
        </p:nvGraphicFramePr>
        <p:xfrm>
          <a:off x="1283961" y="3698553"/>
          <a:ext cx="7331788" cy="1033437"/>
        </p:xfrm>
        <a:graphic>
          <a:graphicData uri="http://schemas.openxmlformats.org/drawingml/2006/table">
            <a:tbl>
              <a:tblPr firstRow="1">
                <a:tableStyleId>{9D7B26C5-4107-4FEC-AEDC-1716B250A1EF}</a:tableStyleId>
              </a:tblPr>
              <a:tblGrid>
                <a:gridCol w="1296000">
                  <a:extLst>
                    <a:ext uri="{9D8B030D-6E8A-4147-A177-3AD203B41FA5}">
                      <a16:colId xmlns:a16="http://schemas.microsoft.com/office/drawing/2014/main" val="134636034"/>
                    </a:ext>
                  </a:extLst>
                </a:gridCol>
                <a:gridCol w="761947">
                  <a:extLst>
                    <a:ext uri="{9D8B030D-6E8A-4147-A177-3AD203B41FA5}">
                      <a16:colId xmlns:a16="http://schemas.microsoft.com/office/drawing/2014/main" val="2470387295"/>
                    </a:ext>
                  </a:extLst>
                </a:gridCol>
                <a:gridCol w="761947">
                  <a:extLst>
                    <a:ext uri="{9D8B030D-6E8A-4147-A177-3AD203B41FA5}">
                      <a16:colId xmlns:a16="http://schemas.microsoft.com/office/drawing/2014/main" val="3008417704"/>
                    </a:ext>
                  </a:extLst>
                </a:gridCol>
                <a:gridCol w="631622">
                  <a:extLst>
                    <a:ext uri="{9D8B030D-6E8A-4147-A177-3AD203B41FA5}">
                      <a16:colId xmlns:a16="http://schemas.microsoft.com/office/drawing/2014/main" val="401149009"/>
                    </a:ext>
                  </a:extLst>
                </a:gridCol>
                <a:gridCol w="892272">
                  <a:extLst>
                    <a:ext uri="{9D8B030D-6E8A-4147-A177-3AD203B41FA5}">
                      <a16:colId xmlns:a16="http://schemas.microsoft.com/office/drawing/2014/main" val="3214524344"/>
                    </a:ext>
                  </a:extLst>
                </a:gridCol>
                <a:gridCol w="1008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900000">
                  <a:extLst>
                    <a:ext uri="{9D8B030D-6E8A-4147-A177-3AD203B41FA5}">
                      <a16:colId xmlns:a16="http://schemas.microsoft.com/office/drawing/2014/main" val="4282426215"/>
                    </a:ext>
                  </a:extLst>
                </a:gridCol>
              </a:tblGrid>
              <a:tr h="607903">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(n=114)</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(n=250)</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(n=183)</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(n=118)</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212767">
                <a:tc>
                  <a:txBody>
                    <a:bodyPr/>
                    <a:lstStyle/>
                    <a:p>
                      <a:pPr algn="l" fontAlgn="b"/>
                      <a:r>
                        <a:rPr lang="fi-FI" sz="1000" b="0" i="0" u="none" strike="noStrike" dirty="0">
                          <a:solidFill>
                            <a:schemeClr val="tx1"/>
                          </a:solidFill>
                          <a:effectLst/>
                          <a:latin typeface="Calibri" panose="020F0502020204030204" pitchFamily="34" charset="0"/>
                        </a:rPr>
                        <a:t>kyllä</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66 %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71 %</a:t>
                      </a:r>
                    </a:p>
                  </a:txBody>
                  <a:tcPr marL="9525" marR="9525" marT="9525" marB="0" anchor="ctr">
                    <a:noFill/>
                  </a:tcPr>
                </a:tc>
                <a:tc>
                  <a:txBody>
                    <a:bodyPr/>
                    <a:lstStyle/>
                    <a:p>
                      <a:pPr algn="ctr" fontAlgn="ctr"/>
                      <a:r>
                        <a:rPr lang="fi-FI" sz="1000" b="1" i="0" u="none" strike="noStrike" dirty="0">
                          <a:solidFill>
                            <a:schemeClr val="tx1"/>
                          </a:solidFill>
                          <a:effectLst/>
                          <a:latin typeface="Calibri" panose="020F0502020204030204" pitchFamily="34" charset="0"/>
                        </a:rPr>
                        <a:t>85 %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67 %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73 %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67 %</a:t>
                      </a:r>
                    </a:p>
                  </a:txBody>
                  <a:tcPr marL="9525" marR="9525" marT="9525" marB="0" anchor="ctr">
                    <a:noFill/>
                  </a:tcPr>
                </a:tc>
                <a:tc>
                  <a:txBody>
                    <a:bodyPr/>
                    <a:lstStyle/>
                    <a:p>
                      <a:pPr algn="ctr" fontAlgn="ctr"/>
                      <a:r>
                        <a:rPr lang="fi-FI" sz="1000" b="1" i="0" u="none" strike="noStrike" dirty="0">
                          <a:solidFill>
                            <a:schemeClr val="tx1"/>
                          </a:solidFill>
                          <a:effectLst/>
                          <a:latin typeface="Calibri" panose="020F0502020204030204" pitchFamily="34" charset="0"/>
                        </a:rPr>
                        <a:t>75 %</a:t>
                      </a:r>
                    </a:p>
                  </a:txBody>
                  <a:tcPr marL="9525" marR="9525" marT="9525" marB="0" anchor="ctr">
                    <a:noFill/>
                  </a:tcPr>
                </a:tc>
                <a:extLst>
                  <a:ext uri="{0D108BD9-81ED-4DB2-BD59-A6C34878D82A}">
                    <a16:rowId xmlns:a16="http://schemas.microsoft.com/office/drawing/2014/main" val="2331926564"/>
                  </a:ext>
                </a:extLst>
              </a:tr>
              <a:tr h="212767">
                <a:tc>
                  <a:txBody>
                    <a:bodyPr/>
                    <a:lstStyle/>
                    <a:p>
                      <a:pPr algn="l" fontAlgn="b"/>
                      <a:r>
                        <a:rPr lang="fi-FI" sz="1000" b="0" i="0" u="none" strike="noStrike" dirty="0">
                          <a:solidFill>
                            <a:schemeClr val="tx1"/>
                          </a:solidFill>
                          <a:effectLst/>
                          <a:latin typeface="Calibri" panose="020F0502020204030204" pitchFamily="34" charset="0"/>
                        </a:rPr>
                        <a:t>ei</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34 %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29 %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15 %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33 %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27 %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33 %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25 %</a:t>
                      </a:r>
                    </a:p>
                  </a:txBody>
                  <a:tcPr marL="9525" marR="9525" marT="9525" marB="0" anchor="ctr">
                    <a:noFill/>
                  </a:tcPr>
                </a:tc>
                <a:extLst>
                  <a:ext uri="{0D108BD9-81ED-4DB2-BD59-A6C34878D82A}">
                    <a16:rowId xmlns:a16="http://schemas.microsoft.com/office/drawing/2014/main" val="2093643756"/>
                  </a:ext>
                </a:extLst>
              </a:tr>
            </a:tbl>
          </a:graphicData>
        </a:graphic>
      </p:graphicFrame>
      <p:pic>
        <p:nvPicPr>
          <p:cNvPr id="4" name="Kuva 3">
            <a:extLst>
              <a:ext uri="{FF2B5EF4-FFF2-40B4-BE49-F238E27FC236}">
                <a16:creationId xmlns:a16="http://schemas.microsoft.com/office/drawing/2014/main" id="{57946A88-15A5-4043-990F-3DBC7AA95B41}"/>
              </a:ext>
            </a:extLst>
          </p:cNvPr>
          <p:cNvPicPr>
            <a:picLocks noChangeAspect="1"/>
          </p:cNvPicPr>
          <p:nvPr/>
        </p:nvPicPr>
        <p:blipFill>
          <a:blip r:embed="rId3"/>
          <a:stretch>
            <a:fillRect/>
          </a:stretch>
        </p:blipFill>
        <p:spPr>
          <a:xfrm>
            <a:off x="2181298" y="1183350"/>
            <a:ext cx="5537114" cy="2171742"/>
          </a:xfrm>
          <a:prstGeom prst="rect">
            <a:avLst/>
          </a:prstGeom>
        </p:spPr>
      </p:pic>
      <p:sp>
        <p:nvSpPr>
          <p:cNvPr id="8" name="Tekstiruutu 7">
            <a:extLst>
              <a:ext uri="{FF2B5EF4-FFF2-40B4-BE49-F238E27FC236}">
                <a16:creationId xmlns:a16="http://schemas.microsoft.com/office/drawing/2014/main" id="{7C545694-1A1C-441F-AAAF-3BAAE5D5780C}"/>
              </a:ext>
            </a:extLst>
          </p:cNvPr>
          <p:cNvSpPr txBox="1"/>
          <p:nvPr/>
        </p:nvSpPr>
        <p:spPr>
          <a:xfrm>
            <a:off x="121274" y="3693806"/>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2669845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1680" y="612156"/>
            <a:ext cx="6480000" cy="334785"/>
          </a:xfrm>
        </p:spPr>
        <p:txBody>
          <a:bodyPr>
            <a:normAutofit fontScale="90000"/>
          </a:bodyPr>
          <a:lstStyle/>
          <a:p>
            <a:r>
              <a:rPr lang="fi-FI" dirty="0"/>
              <a:t>Miksi et ole kokenut työttömyyskassan jäsenyyttä tärkeäksi yrittäjänä? (otteita)</a:t>
            </a: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29</a:t>
            </a:fld>
            <a:endParaRPr lang="en-US" dirty="0"/>
          </a:p>
        </p:txBody>
      </p:sp>
      <p:sp>
        <p:nvSpPr>
          <p:cNvPr id="8" name="Content Placeholder 3">
            <a:extLst>
              <a:ext uri="{FF2B5EF4-FFF2-40B4-BE49-F238E27FC236}">
                <a16:creationId xmlns:a16="http://schemas.microsoft.com/office/drawing/2014/main" id="{7344FF11-56D0-479B-969E-FF125C34C79C}"/>
              </a:ext>
            </a:extLst>
          </p:cNvPr>
          <p:cNvSpPr txBox="1">
            <a:spLocks/>
          </p:cNvSpPr>
          <p:nvPr/>
        </p:nvSpPr>
        <p:spPr>
          <a:xfrm>
            <a:off x="1691680" y="1189528"/>
            <a:ext cx="6461503" cy="3775056"/>
          </a:xfrm>
          <a:prstGeom prst="rect">
            <a:avLst/>
          </a:prstGeom>
        </p:spPr>
        <p:txBody>
          <a:bodyPr numCol="2" spcCol="108000">
            <a:noAutofit/>
          </a:bodyPr>
          <a:lstStyle/>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Omalla alalla töitä riittää enkä usko jääväni työttömäksi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Joskus tutustuin. Koin kalliiksi.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ole ajatellut asiaa, koska toimimme vakavaraisessa yrityksessämme, joka on vanhin toimialueellaan ja tunnettuus on hyvä. Myös palvelumme tunnetaan jo laajalti.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Koska työskentelen alalla, jossa työttömyyttä ei tunneta. Ja kuulun ammattiryhmään, jotka haetaan kotoa töihin. Siis jos en olisi yrittäjä, päätyisin oitis palkkatöihin.</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Ei palvele. En näe mahdollisena ajautumista tilanteeseen jossa saisin kassasta korvauksia, niin että sama tilanne ei olisi helpommin ja edullisemmin ratkaistu erinäisillä vakuutuksilla.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Vielä harkinnassa ja selvityksessä.</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Minulla on niin monta yritystä ja aina ollut sijoituksia. En ole kokenut tarvitsevani.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Se toimii eri tavalla kuin palkollisille, eli saan vain maksamani työttömyysturvamaksut takaisin. Tästä pysytyn huolehtimaan ilman kassaa, pitämällä rahat yrityksen salkussa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Lähipiirissä useita tapauksia jossa työttömyyskasasta ei ole saanut mitään. Epäselvä milloin/miten sieltä saa työttömyys korvausta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Olen ajatellut karttavani työttömyyttä, että aina sitä jotakin työtä saisi jos yritystoiminta syystä tai toisesta loppuisi.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Koulutukseni puolesta tulen saamaan töitä myös palkansaajana, jos yrittäjyyteni loppuisi</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Ei ole ollut näköpiirissä työttömyyttä. Lähinnä pitänyt torjua työtarjouksia.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Luotto omaan työllistymiseen tilanteessa kuin tilanteessa on kova.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ole koskaan kokenut sitä tarvitsevani. En ole koskaan yli 40-vuotisen työurani aikana ollut työttömänä.</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Oma tilanne ei koskaan ole yrittäjänä täysin työtön tai ei ole täyttänyt kriteerejä. Siksi on turhaa maksaa jäsenyyttä josta ei koskaan voi mitään hyötyä. Ilolla otan vastaan tietoa mahdollisista muutoksista.</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En koe työttömyyttä uhaksi nykyisessä ylityöllistetyssä tilanteessani, enkä toisaalta edes voisi jäädä työttömäksi vaan lähtisin sitten tekemään jotain ihan muuta, jos jostain syystä kaikki asiakkaani yhtäkkiä katoaisivat.</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Firma jaksaa varmasti eläköitymiseeni. Pahimmillaankin eläköidyn suunniteltua vähän aiemmin, vaikka en osaa moista tilannetta kuvitellakaan.</a:t>
            </a:r>
          </a:p>
          <a:p>
            <a:pPr marL="182563" lvl="0" indent="-182563">
              <a:spcAft>
                <a:spcPts val="300"/>
              </a:spcAft>
              <a:buFont typeface="Arial" panose="020B0604020202020204" pitchFamily="34" charset="0"/>
              <a:buChar char="•"/>
            </a:pPr>
            <a:r>
              <a:rPr lang="fi-FI" sz="900" i="1" dirty="0">
                <a:latin typeface="Georgia" pitchFamily="18" charset="0"/>
                <a:ea typeface="Georgia" charset="0"/>
                <a:cs typeface="Georgia" charset="0"/>
              </a:rPr>
              <a:t>Kuvittelen löytäväni nopeasti uuden työn, jos nykyinen työ loppuu.</a:t>
            </a:r>
          </a:p>
        </p:txBody>
      </p:sp>
      <p:sp>
        <p:nvSpPr>
          <p:cNvPr id="5" name="Sisällön paikkamerkki 5">
            <a:extLst>
              <a:ext uri="{FF2B5EF4-FFF2-40B4-BE49-F238E27FC236}">
                <a16:creationId xmlns:a16="http://schemas.microsoft.com/office/drawing/2014/main" id="{5825A008-7BE3-46E4-9D87-F3A93EED3129}"/>
              </a:ext>
            </a:extLst>
          </p:cNvPr>
          <p:cNvSpPr txBox="1">
            <a:spLocks/>
          </p:cNvSpPr>
          <p:nvPr/>
        </p:nvSpPr>
        <p:spPr>
          <a:xfrm>
            <a:off x="133193" y="1189528"/>
            <a:ext cx="1427475" cy="416774"/>
          </a:xfrm>
          <a:prstGeom prst="rect">
            <a:avLst/>
          </a:prstGeom>
          <a:ln>
            <a:solidFill>
              <a:schemeClr val="tx1"/>
            </a:solidFill>
          </a:ln>
        </p:spPr>
        <p:txBody>
          <a:bodyPr vert="horz" lIns="91440" tIns="45720" rIns="91440" bIns="45720" rtlCol="0">
            <a:noAutofit/>
          </a:bodyPr>
          <a:lstStyle/>
          <a:p>
            <a:pPr marR="0" lvl="0" defTabSz="685800" rtl="0" eaLnBrk="1" fontAlgn="auto" latinLnBrk="0" hangingPunct="1">
              <a:spcBef>
                <a:spcPts val="600"/>
              </a:spcBef>
              <a:spcAft>
                <a:spcPts val="0"/>
              </a:spcAft>
              <a:buClrTx/>
              <a:buSzTx/>
              <a:tabLst/>
              <a:defRPr/>
            </a:pPr>
            <a:r>
              <a:rPr lang="fi-FI" sz="900" noProof="0" dirty="0">
                <a:latin typeface="Georgia" charset="0"/>
                <a:ea typeface="Georgia" charset="0"/>
                <a:cs typeface="Georgia" charset="0"/>
              </a:rPr>
              <a:t>Kysytty, jos vastannut edelliseen ”</a:t>
            </a:r>
            <a:r>
              <a:rPr lang="fi-FI" sz="900" i="1" noProof="0" dirty="0">
                <a:latin typeface="Georgia" charset="0"/>
                <a:ea typeface="Georgia" charset="0"/>
                <a:cs typeface="Georgia" charset="0"/>
              </a:rPr>
              <a:t>kyllä</a:t>
            </a:r>
            <a:r>
              <a:rPr lang="fi-FI" sz="900" noProof="0" dirty="0">
                <a:latin typeface="Georgia" charset="0"/>
                <a:ea typeface="Georgia" charset="0"/>
                <a:cs typeface="Georgia" charset="0"/>
              </a:rPr>
              <a:t>”.</a:t>
            </a:r>
            <a:endParaRPr kumimoji="0" lang="fi-FI" sz="900" b="0" i="0" u="none" strike="noStrike" kern="1200" cap="none" spc="0" normalizeH="0" baseline="0" noProof="0" dirty="0">
              <a:ln>
                <a:noFill/>
              </a:ln>
              <a:solidFill>
                <a:schemeClr val="tx1"/>
              </a:solidFill>
              <a:effectLst/>
              <a:uLnTx/>
              <a:uFillTx/>
              <a:latin typeface="Georgia" charset="0"/>
              <a:ea typeface="Georgia" charset="0"/>
              <a:cs typeface="Georgia" charset="0"/>
            </a:endParaRPr>
          </a:p>
        </p:txBody>
      </p:sp>
    </p:spTree>
    <p:extLst>
      <p:ext uri="{BB962C8B-B14F-4D97-AF65-F5344CB8AC3E}">
        <p14:creationId xmlns:p14="http://schemas.microsoft.com/office/powerpoint/2010/main" val="7727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585A-B53B-B747-9171-1DDB1C58A519}"/>
              </a:ext>
            </a:extLst>
          </p:cNvPr>
          <p:cNvSpPr>
            <a:spLocks noGrp="1"/>
          </p:cNvSpPr>
          <p:nvPr>
            <p:ph type="title"/>
          </p:nvPr>
        </p:nvSpPr>
        <p:spPr>
          <a:xfrm>
            <a:off x="1691680" y="589737"/>
            <a:ext cx="6435696" cy="334785"/>
          </a:xfrm>
        </p:spPr>
        <p:txBody>
          <a:bodyPr/>
          <a:lstStyle/>
          <a:p>
            <a:r>
              <a:rPr lang="fi-FI" dirty="0"/>
              <a:t>Tutkimuksen keskeisiä tuloksia</a:t>
            </a:r>
          </a:p>
        </p:txBody>
      </p:sp>
      <p:sp>
        <p:nvSpPr>
          <p:cNvPr id="2" name="Slide Number Placeholder 1">
            <a:extLst>
              <a:ext uri="{FF2B5EF4-FFF2-40B4-BE49-F238E27FC236}">
                <a16:creationId xmlns:a16="http://schemas.microsoft.com/office/drawing/2014/main" id="{7C3D7710-CA10-A242-BC6F-4CB192CDEFF9}"/>
              </a:ext>
            </a:extLst>
          </p:cNvPr>
          <p:cNvSpPr>
            <a:spLocks noGrp="1"/>
          </p:cNvSpPr>
          <p:nvPr>
            <p:ph type="sldNum" sz="quarter" idx="4"/>
          </p:nvPr>
        </p:nvSpPr>
        <p:spPr/>
        <p:txBody>
          <a:bodyPr/>
          <a:lstStyle/>
          <a:p>
            <a:fld id="{AB3F14FD-01A9-644F-977D-C402962FAC32}" type="slidenum">
              <a:rPr lang="en-US" smtClean="0"/>
              <a:pPr/>
              <a:t>3</a:t>
            </a:fld>
            <a:endParaRPr lang="en-US" dirty="0"/>
          </a:p>
        </p:txBody>
      </p:sp>
      <p:graphicFrame>
        <p:nvGraphicFramePr>
          <p:cNvPr id="8" name="Taulukko 4">
            <a:extLst>
              <a:ext uri="{FF2B5EF4-FFF2-40B4-BE49-F238E27FC236}">
                <a16:creationId xmlns:a16="http://schemas.microsoft.com/office/drawing/2014/main" id="{7CF4AD93-BD9D-4B25-A4A9-AE70E0C1B906}"/>
              </a:ext>
            </a:extLst>
          </p:cNvPr>
          <p:cNvGraphicFramePr>
            <a:graphicFrameLocks noGrp="1"/>
          </p:cNvGraphicFramePr>
          <p:nvPr>
            <p:extLst>
              <p:ext uri="{D42A27DB-BD31-4B8C-83A1-F6EECF244321}">
                <p14:modId xmlns:p14="http://schemas.microsoft.com/office/powerpoint/2010/main" val="65123638"/>
              </p:ext>
            </p:extLst>
          </p:nvPr>
        </p:nvGraphicFramePr>
        <p:xfrm>
          <a:off x="1691680" y="1008900"/>
          <a:ext cx="6483306" cy="387096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20000"/>
                    </a:ext>
                  </a:extLst>
                </a:gridCol>
                <a:gridCol w="5295306">
                  <a:extLst>
                    <a:ext uri="{9D8B030D-6E8A-4147-A177-3AD203B41FA5}">
                      <a16:colId xmlns:a16="http://schemas.microsoft.com/office/drawing/2014/main" val="20001"/>
                    </a:ext>
                  </a:extLst>
                </a:gridCol>
              </a:tblGrid>
              <a:tr h="0">
                <a:tc>
                  <a:txBody>
                    <a:bodyPr/>
                    <a:lstStyle/>
                    <a:p>
                      <a:r>
                        <a:rPr lang="fi-FI" sz="2200" b="1" i="0" kern="1200" dirty="0">
                          <a:solidFill>
                            <a:schemeClr val="tx1"/>
                          </a:solidFill>
                          <a:latin typeface="Arial Black" charset="0"/>
                          <a:ea typeface="Arial Black" charset="0"/>
                          <a:cs typeface="Arial Black" charset="0"/>
                        </a:rPr>
                        <a:t>26 %</a:t>
                      </a:r>
                    </a:p>
                  </a:txBody>
                  <a:tcPr marL="64057" marR="64057" marT="32029" marB="32029"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i-FI" sz="1400" b="1" dirty="0">
                          <a:solidFill>
                            <a:schemeClr val="tx1"/>
                          </a:solidFill>
                          <a:latin typeface="Georgia" pitchFamily="18" charset="0"/>
                          <a:ea typeface="Tahoma" pitchFamily="34" charset="0"/>
                          <a:cs typeface="Rod" pitchFamily="49" charset="-79"/>
                        </a:rPr>
                        <a:t>vastaajista</a:t>
                      </a:r>
                      <a:r>
                        <a:rPr lang="fi-FI" sz="1400" b="1" baseline="0" dirty="0">
                          <a:solidFill>
                            <a:schemeClr val="tx1"/>
                          </a:solidFill>
                          <a:latin typeface="Georgia" pitchFamily="18" charset="0"/>
                          <a:ea typeface="Tahoma" pitchFamily="34" charset="0"/>
                          <a:cs typeface="Rod" pitchFamily="49" charset="-79"/>
                        </a:rPr>
                        <a:t> on Yrittäjäkassan jäseniä </a:t>
                      </a:r>
                      <a:r>
                        <a:rPr lang="fi-FI" sz="1400" b="0" baseline="0" dirty="0">
                          <a:solidFill>
                            <a:schemeClr val="tx1"/>
                          </a:solidFill>
                          <a:latin typeface="Georgia" pitchFamily="18" charset="0"/>
                          <a:ea typeface="Tahoma" pitchFamily="34" charset="0"/>
                          <a:cs typeface="Rod" pitchFamily="49" charset="-79"/>
                        </a:rPr>
                        <a:t>(2019: 22 %) ja 7 % entisiä jäseniä (2019: 5 %).</a:t>
                      </a:r>
                      <a:endParaRPr lang="fi-FI" sz="1400" b="0" dirty="0">
                        <a:solidFill>
                          <a:schemeClr val="tx1"/>
                        </a:solidFill>
                        <a:latin typeface="Georgia" pitchFamily="18" charset="0"/>
                        <a:ea typeface="Tahoma" pitchFamily="34" charset="0"/>
                        <a:cs typeface="Rod" pitchFamily="49" charset="-79"/>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fi-FI" sz="2200" b="1" i="0" dirty="0">
                          <a:solidFill>
                            <a:schemeClr val="tx1"/>
                          </a:solidFill>
                          <a:latin typeface="Arial Black" charset="0"/>
                          <a:ea typeface="Arial Black" charset="0"/>
                          <a:cs typeface="Arial Black" charset="0"/>
                        </a:rPr>
                        <a:t>12 %</a:t>
                      </a:r>
                    </a:p>
                  </a:txBody>
                  <a:tcPr marL="64057" marR="64057" marT="32029" marB="32029"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i-FI" sz="1400" b="0" dirty="0">
                          <a:solidFill>
                            <a:schemeClr val="tx1"/>
                          </a:solidFill>
                          <a:latin typeface="Georgia" pitchFamily="18" charset="0"/>
                          <a:ea typeface="Tahoma" pitchFamily="34" charset="0"/>
                          <a:cs typeface="Rod" pitchFamily="49" charset="-79"/>
                        </a:rPr>
                        <a:t>vastaajista kertoo </a:t>
                      </a:r>
                      <a:r>
                        <a:rPr lang="fi-FI" sz="1400" b="1" dirty="0">
                          <a:solidFill>
                            <a:schemeClr val="tx1"/>
                          </a:solidFill>
                          <a:latin typeface="Georgia" pitchFamily="18" charset="0"/>
                          <a:ea typeface="Tahoma" pitchFamily="34" charset="0"/>
                          <a:cs typeface="Rod" pitchFamily="49" charset="-79"/>
                        </a:rPr>
                        <a:t>tuntevansa Yrittäjäkassan melko tai erittäin hyvin</a:t>
                      </a:r>
                      <a:r>
                        <a:rPr lang="fi-FI" sz="1400" b="0" dirty="0">
                          <a:solidFill>
                            <a:schemeClr val="tx1"/>
                          </a:solidFill>
                          <a:latin typeface="Georgia" pitchFamily="18" charset="0"/>
                          <a:ea typeface="Tahoma" pitchFamily="34" charset="0"/>
                          <a:cs typeface="Rod" pitchFamily="49" charset="-79"/>
                        </a:rPr>
                        <a:t> (2019: 8 %).</a:t>
                      </a:r>
                      <a:r>
                        <a:rPr lang="fi-FI" sz="1400" b="0" baseline="0" dirty="0">
                          <a:solidFill>
                            <a:schemeClr val="tx1"/>
                          </a:solidFill>
                          <a:latin typeface="Georgia" pitchFamily="18" charset="0"/>
                          <a:ea typeface="Tahoma" pitchFamily="34" charset="0"/>
                          <a:cs typeface="Rod" pitchFamily="49" charset="-79"/>
                        </a:rPr>
                        <a:t> 33 % vastaajista ei tunne sitä lainkaan (2019: 43 %).</a:t>
                      </a:r>
                      <a:endParaRPr lang="fi-FI" sz="1400" b="0" dirty="0">
                        <a:solidFill>
                          <a:schemeClr val="tx1"/>
                        </a:solidFill>
                        <a:latin typeface="Georgia" pitchFamily="18" charset="0"/>
                        <a:ea typeface="Tahoma" pitchFamily="34" charset="0"/>
                        <a:cs typeface="Rod" pitchFamily="49" charset="-79"/>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fi-FI" sz="2200" b="1" i="0" dirty="0">
                          <a:solidFill>
                            <a:schemeClr val="tx1"/>
                          </a:solidFill>
                          <a:latin typeface="Arial Black" charset="0"/>
                          <a:ea typeface="Arial Black" charset="0"/>
                          <a:cs typeface="Arial Black" charset="0"/>
                        </a:rPr>
                        <a:t>54 %</a:t>
                      </a:r>
                    </a:p>
                  </a:txBody>
                  <a:tcPr marL="64057" marR="64057" marT="32029" marB="3202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1400" dirty="0">
                          <a:solidFill>
                            <a:schemeClr val="tx1"/>
                          </a:solidFill>
                          <a:latin typeface="Georgia" pitchFamily="18" charset="0"/>
                          <a:ea typeface="Tahoma" pitchFamily="34" charset="0"/>
                          <a:cs typeface="Rod" pitchFamily="49" charset="-79"/>
                        </a:rPr>
                        <a:t>vastaajista on </a:t>
                      </a:r>
                      <a:r>
                        <a:rPr lang="fi-FI" sz="1400" b="1" dirty="0">
                          <a:solidFill>
                            <a:schemeClr val="tx1"/>
                          </a:solidFill>
                          <a:latin typeface="Georgia" pitchFamily="18" charset="0"/>
                          <a:ea typeface="Tahoma" pitchFamily="34" charset="0"/>
                          <a:cs typeface="Rod" pitchFamily="49" charset="-79"/>
                        </a:rPr>
                        <a:t>huolestuneita</a:t>
                      </a:r>
                      <a:r>
                        <a:rPr lang="fi-FI" sz="1400" b="1" baseline="0" dirty="0">
                          <a:solidFill>
                            <a:schemeClr val="tx1"/>
                          </a:solidFill>
                          <a:latin typeface="Georgia" pitchFamily="18" charset="0"/>
                          <a:ea typeface="Tahoma" pitchFamily="34" charset="0"/>
                          <a:cs typeface="Rod" pitchFamily="49" charset="-79"/>
                        </a:rPr>
                        <a:t> yrittäjyydessä hintojen noususta / ostovoiman heikentymisestä</a:t>
                      </a:r>
                      <a:r>
                        <a:rPr lang="fi-FI" sz="1400" baseline="0" dirty="0">
                          <a:solidFill>
                            <a:schemeClr val="tx1"/>
                          </a:solidFill>
                          <a:latin typeface="Georgia" pitchFamily="18" charset="0"/>
                          <a:ea typeface="Tahoma" pitchFamily="34" charset="0"/>
                          <a:cs typeface="Rod" pitchFamily="49" charset="-79"/>
                        </a:rPr>
                        <a:t>. Huolta aiheuttavat myös sairastuminen (42 %), Ukrainan sodan vaikutukset (38 %), koronapandemian jatkuminen (36 %), liiallinen byrokratia (31 %) ja stressi (30 %).</a:t>
                      </a:r>
                      <a:endParaRPr lang="fi-FI" sz="1400" dirty="0">
                        <a:solidFill>
                          <a:schemeClr val="tx1"/>
                        </a:solidFill>
                        <a:latin typeface="Georgia" pitchFamily="18" charset="0"/>
                        <a:ea typeface="Tahoma" pitchFamily="34" charset="0"/>
                        <a:cs typeface="Rod" pitchFamily="49"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fi-FI" sz="2200" b="1" i="0" dirty="0">
                          <a:solidFill>
                            <a:schemeClr val="tx1"/>
                          </a:solidFill>
                          <a:latin typeface="Arial Black" charset="0"/>
                          <a:ea typeface="Arial Black" charset="0"/>
                          <a:cs typeface="Arial Black" charset="0"/>
                        </a:rPr>
                        <a:t>42 %</a:t>
                      </a:r>
                    </a:p>
                  </a:txBody>
                  <a:tcPr marL="64057" marR="64057" marT="32029" marB="3202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1400" dirty="0">
                          <a:solidFill>
                            <a:schemeClr val="tx1"/>
                          </a:solidFill>
                          <a:latin typeface="Georgia" pitchFamily="18" charset="0"/>
                          <a:ea typeface="Tahoma" pitchFamily="34" charset="0"/>
                          <a:cs typeface="Rod" pitchFamily="49" charset="-79"/>
                        </a:rPr>
                        <a:t>potentiaalisista</a:t>
                      </a:r>
                      <a:r>
                        <a:rPr lang="fi-FI" sz="1400" baseline="0" dirty="0">
                          <a:solidFill>
                            <a:schemeClr val="tx1"/>
                          </a:solidFill>
                          <a:latin typeface="Georgia" pitchFamily="18" charset="0"/>
                          <a:ea typeface="Tahoma" pitchFamily="34" charset="0"/>
                          <a:cs typeface="Rod" pitchFamily="49" charset="-79"/>
                        </a:rPr>
                        <a:t> jäsenistä </a:t>
                      </a:r>
                      <a:r>
                        <a:rPr lang="fi-FI" sz="1400" b="1" baseline="0" dirty="0">
                          <a:solidFill>
                            <a:schemeClr val="tx1"/>
                          </a:solidFill>
                          <a:latin typeface="Georgia" pitchFamily="18" charset="0"/>
                          <a:ea typeface="Tahoma" pitchFamily="34" charset="0"/>
                          <a:cs typeface="Rod" pitchFamily="49" charset="-79"/>
                        </a:rPr>
                        <a:t>ei tiennyt, että myös yrittäjän on mahdollista saada ansiosidonnaista työttömyyspäivärahaa työttömäksi jäätyään</a:t>
                      </a:r>
                      <a:r>
                        <a:rPr lang="fi-FI" sz="1400" baseline="0" dirty="0">
                          <a:solidFill>
                            <a:schemeClr val="tx1"/>
                          </a:solidFill>
                          <a:latin typeface="Georgia" pitchFamily="18" charset="0"/>
                          <a:ea typeface="Tahoma" pitchFamily="34" charset="0"/>
                          <a:cs typeface="Rod" pitchFamily="49" charset="-79"/>
                        </a:rPr>
                        <a:t> (2019: 38 %).</a:t>
                      </a:r>
                      <a:endParaRPr lang="fi-FI" sz="1400" dirty="0">
                        <a:solidFill>
                          <a:schemeClr val="tx1"/>
                        </a:solidFill>
                        <a:latin typeface="Georgia" pitchFamily="18" charset="0"/>
                        <a:ea typeface="Tahoma" pitchFamily="34" charset="0"/>
                        <a:cs typeface="Rod" pitchFamily="49"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fi-FI" sz="2200" b="1" i="0" dirty="0">
                          <a:solidFill>
                            <a:schemeClr val="tx1"/>
                          </a:solidFill>
                          <a:latin typeface="Arial Black" charset="0"/>
                          <a:ea typeface="Arial Black" charset="0"/>
                          <a:cs typeface="Arial Black" charset="0"/>
                        </a:rPr>
                        <a:t>28 %</a:t>
                      </a:r>
                    </a:p>
                  </a:txBody>
                  <a:tcPr marL="64057" marR="64057" marT="32029" marB="32029"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i-FI" sz="1400" dirty="0">
                          <a:solidFill>
                            <a:schemeClr val="tx1"/>
                          </a:solidFill>
                          <a:latin typeface="Georgia" pitchFamily="18" charset="0"/>
                          <a:ea typeface="Tahoma" pitchFamily="34" charset="0"/>
                          <a:cs typeface="Rod" pitchFamily="49" charset="-79"/>
                        </a:rPr>
                        <a:t>potentiaalisista</a:t>
                      </a:r>
                      <a:r>
                        <a:rPr lang="fi-FI" sz="1400" baseline="0" dirty="0">
                          <a:solidFill>
                            <a:schemeClr val="tx1"/>
                          </a:solidFill>
                          <a:latin typeface="Georgia" pitchFamily="18" charset="0"/>
                          <a:ea typeface="Tahoma" pitchFamily="34" charset="0"/>
                          <a:cs typeface="Rod" pitchFamily="49" charset="-79"/>
                        </a:rPr>
                        <a:t> jäsenistä </a:t>
                      </a:r>
                      <a:r>
                        <a:rPr lang="fi-FI" sz="1400" b="1" baseline="0" dirty="0">
                          <a:solidFill>
                            <a:schemeClr val="tx1"/>
                          </a:solidFill>
                          <a:latin typeface="Georgia" pitchFamily="18" charset="0"/>
                          <a:ea typeface="Tahoma" pitchFamily="34" charset="0"/>
                          <a:cs typeface="Rod" pitchFamily="49" charset="-79"/>
                        </a:rPr>
                        <a:t>kertoo työttömyysturvansa olevan kunnossa</a:t>
                      </a:r>
                      <a:r>
                        <a:rPr lang="fi-FI" sz="1400" baseline="0" dirty="0">
                          <a:solidFill>
                            <a:schemeClr val="tx1"/>
                          </a:solidFill>
                          <a:latin typeface="Georgia" pitchFamily="18" charset="0"/>
                          <a:ea typeface="Tahoma" pitchFamily="34" charset="0"/>
                          <a:cs typeface="Rod" pitchFamily="49" charset="-79"/>
                        </a:rPr>
                        <a:t> (2019: 23 %). 37 % ei usko jäävänsä työttömäksi </a:t>
                      </a:r>
                    </a:p>
                    <a:p>
                      <a:r>
                        <a:rPr lang="fi-FI" sz="1400" baseline="0" dirty="0">
                          <a:solidFill>
                            <a:schemeClr val="tx1"/>
                          </a:solidFill>
                          <a:latin typeface="Georgia" pitchFamily="18" charset="0"/>
                          <a:ea typeface="Tahoma" pitchFamily="34" charset="0"/>
                          <a:cs typeface="Rod" pitchFamily="49" charset="-79"/>
                        </a:rPr>
                        <a:t>(2019: 39 %).</a:t>
                      </a:r>
                      <a:endParaRPr lang="fi-FI" sz="1400" dirty="0">
                        <a:solidFill>
                          <a:schemeClr val="tx1"/>
                        </a:solidFill>
                        <a:latin typeface="Georgia" pitchFamily="18" charset="0"/>
                        <a:ea typeface="Tahoma" pitchFamily="34" charset="0"/>
                        <a:cs typeface="Rod" pitchFamily="49" charset="-79"/>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2359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Nykyinen työttömyysturva</a:t>
            </a:r>
            <a:endParaRPr lang="fi-FI" dirty="0">
              <a:solidFill>
                <a:srgbClr val="FF0000"/>
              </a:solidFill>
            </a:endParaRP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30</a:t>
            </a:fld>
            <a:endParaRPr lang="en-US" dirty="0"/>
          </a:p>
        </p:txBody>
      </p:sp>
      <p:graphicFrame>
        <p:nvGraphicFramePr>
          <p:cNvPr id="6" name="Taulukko 5">
            <a:extLst>
              <a:ext uri="{FF2B5EF4-FFF2-40B4-BE49-F238E27FC236}">
                <a16:creationId xmlns:a16="http://schemas.microsoft.com/office/drawing/2014/main" id="{3EE492B1-912D-402C-88F2-1FB8CAEAEA87}"/>
              </a:ext>
            </a:extLst>
          </p:cNvPr>
          <p:cNvGraphicFramePr>
            <a:graphicFrameLocks noGrp="1"/>
          </p:cNvGraphicFramePr>
          <p:nvPr>
            <p:extLst>
              <p:ext uri="{D42A27DB-BD31-4B8C-83A1-F6EECF244321}">
                <p14:modId xmlns:p14="http://schemas.microsoft.com/office/powerpoint/2010/main" val="2450526440"/>
              </p:ext>
            </p:extLst>
          </p:nvPr>
        </p:nvGraphicFramePr>
        <p:xfrm>
          <a:off x="1453539" y="3596792"/>
          <a:ext cx="7331788" cy="1135198"/>
        </p:xfrm>
        <a:graphic>
          <a:graphicData uri="http://schemas.openxmlformats.org/drawingml/2006/table">
            <a:tbl>
              <a:tblPr firstRow="1">
                <a:tableStyleId>{9D7B26C5-4107-4FEC-AEDC-1716B250A1EF}</a:tableStyleId>
              </a:tblPr>
              <a:tblGrid>
                <a:gridCol w="1296000">
                  <a:extLst>
                    <a:ext uri="{9D8B030D-6E8A-4147-A177-3AD203B41FA5}">
                      <a16:colId xmlns:a16="http://schemas.microsoft.com/office/drawing/2014/main" val="134636034"/>
                    </a:ext>
                  </a:extLst>
                </a:gridCol>
                <a:gridCol w="761947">
                  <a:extLst>
                    <a:ext uri="{9D8B030D-6E8A-4147-A177-3AD203B41FA5}">
                      <a16:colId xmlns:a16="http://schemas.microsoft.com/office/drawing/2014/main" val="2470387295"/>
                    </a:ext>
                  </a:extLst>
                </a:gridCol>
                <a:gridCol w="761947">
                  <a:extLst>
                    <a:ext uri="{9D8B030D-6E8A-4147-A177-3AD203B41FA5}">
                      <a16:colId xmlns:a16="http://schemas.microsoft.com/office/drawing/2014/main" val="3008417704"/>
                    </a:ext>
                  </a:extLst>
                </a:gridCol>
                <a:gridCol w="631622">
                  <a:extLst>
                    <a:ext uri="{9D8B030D-6E8A-4147-A177-3AD203B41FA5}">
                      <a16:colId xmlns:a16="http://schemas.microsoft.com/office/drawing/2014/main" val="401149009"/>
                    </a:ext>
                  </a:extLst>
                </a:gridCol>
                <a:gridCol w="892272">
                  <a:extLst>
                    <a:ext uri="{9D8B030D-6E8A-4147-A177-3AD203B41FA5}">
                      <a16:colId xmlns:a16="http://schemas.microsoft.com/office/drawing/2014/main" val="3214524344"/>
                    </a:ext>
                  </a:extLst>
                </a:gridCol>
                <a:gridCol w="1008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900000">
                  <a:extLst>
                    <a:ext uri="{9D8B030D-6E8A-4147-A177-3AD203B41FA5}">
                      <a16:colId xmlns:a16="http://schemas.microsoft.com/office/drawing/2014/main" val="4282426215"/>
                    </a:ext>
                  </a:extLst>
                </a:gridCol>
              </a:tblGrid>
              <a:tr h="667762">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(n=250)</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(n=181)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(n=115)</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233718">
                <a:tc>
                  <a:txBody>
                    <a:bodyPr/>
                    <a:lstStyle/>
                    <a:p>
                      <a:pPr algn="l" fontAlgn="b"/>
                      <a:r>
                        <a:rPr lang="fi-FI" sz="1000" b="0" i="0" u="none" strike="noStrike" dirty="0">
                          <a:solidFill>
                            <a:schemeClr val="tx1"/>
                          </a:solidFill>
                          <a:effectLst/>
                          <a:latin typeface="Calibri" panose="020F0502020204030204" pitchFamily="34" charset="0"/>
                        </a:rPr>
                        <a:t>kyllä</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45 %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43 %</a:t>
                      </a:r>
                    </a:p>
                  </a:txBody>
                  <a:tcPr marL="9525" marR="9525" marT="9525" marB="0" anchor="ctr">
                    <a:noFill/>
                  </a:tcPr>
                </a:tc>
                <a:tc>
                  <a:txBody>
                    <a:bodyPr/>
                    <a:lstStyle/>
                    <a:p>
                      <a:pPr algn="ctr" fontAlgn="ctr"/>
                      <a:r>
                        <a:rPr lang="fi-FI" sz="1000" b="1" i="0" u="none" strike="noStrike" dirty="0">
                          <a:solidFill>
                            <a:schemeClr val="tx1"/>
                          </a:solidFill>
                          <a:effectLst/>
                          <a:latin typeface="Calibri" panose="020F0502020204030204" pitchFamily="34" charset="0"/>
                        </a:rPr>
                        <a:t>52 %</a:t>
                      </a:r>
                    </a:p>
                  </a:txBody>
                  <a:tcPr marL="9525" marR="9525" marT="9525" marB="0" anchor="ctr">
                    <a:noFill/>
                  </a:tcPr>
                </a:tc>
                <a:tc>
                  <a:txBody>
                    <a:bodyPr/>
                    <a:lstStyle/>
                    <a:p>
                      <a:pPr algn="ctr" fontAlgn="ctr"/>
                      <a:r>
                        <a:rPr lang="fi-FI" sz="1000" b="1" i="0" u="none" strike="noStrike" dirty="0">
                          <a:solidFill>
                            <a:schemeClr val="tx1"/>
                          </a:solidFill>
                          <a:effectLst/>
                          <a:latin typeface="Calibri" panose="020F0502020204030204" pitchFamily="34" charset="0"/>
                        </a:rPr>
                        <a:t>52 %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44 %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40 %</a:t>
                      </a:r>
                    </a:p>
                  </a:txBody>
                  <a:tcPr marL="9525" marR="9525" marT="9525" marB="0" anchor="ctr">
                    <a:noFill/>
                  </a:tcPr>
                </a:tc>
                <a:tc>
                  <a:txBody>
                    <a:bodyPr/>
                    <a:lstStyle/>
                    <a:p>
                      <a:pPr algn="ctr" fontAlgn="ctr"/>
                      <a:r>
                        <a:rPr lang="fi-FI" sz="1000" b="1" i="0" u="none" strike="noStrike" dirty="0">
                          <a:solidFill>
                            <a:schemeClr val="tx1"/>
                          </a:solidFill>
                          <a:effectLst/>
                          <a:latin typeface="Calibri" panose="020F0502020204030204" pitchFamily="34" charset="0"/>
                        </a:rPr>
                        <a:t>51 %</a:t>
                      </a:r>
                    </a:p>
                  </a:txBody>
                  <a:tcPr marL="9525" marR="9525" marT="9525" marB="0" anchor="ctr">
                    <a:noFill/>
                  </a:tcPr>
                </a:tc>
                <a:extLst>
                  <a:ext uri="{0D108BD9-81ED-4DB2-BD59-A6C34878D82A}">
                    <a16:rowId xmlns:a16="http://schemas.microsoft.com/office/drawing/2014/main" val="2331926564"/>
                  </a:ext>
                </a:extLst>
              </a:tr>
              <a:tr h="233718">
                <a:tc>
                  <a:txBody>
                    <a:bodyPr/>
                    <a:lstStyle/>
                    <a:p>
                      <a:pPr algn="l" fontAlgn="b"/>
                      <a:r>
                        <a:rPr lang="fi-FI" sz="1000" b="0" i="0" u="none" strike="noStrike" dirty="0">
                          <a:solidFill>
                            <a:schemeClr val="tx1"/>
                          </a:solidFill>
                          <a:effectLst/>
                          <a:latin typeface="Calibri" panose="020F0502020204030204" pitchFamily="34" charset="0"/>
                        </a:rPr>
                        <a:t>en</a:t>
                      </a:r>
                    </a:p>
                  </a:txBody>
                  <a:tcPr marL="9525" marR="9525" marT="9525" marB="0" anchor="ctr"/>
                </a:tc>
                <a:tc>
                  <a:txBody>
                    <a:bodyPr/>
                    <a:lstStyle/>
                    <a:p>
                      <a:pPr algn="ctr" fontAlgn="ctr"/>
                      <a:r>
                        <a:rPr lang="fi-FI" sz="1000" b="0" i="0" u="none" strike="noStrike" dirty="0">
                          <a:solidFill>
                            <a:schemeClr val="tx1"/>
                          </a:solidFill>
                          <a:effectLst/>
                          <a:latin typeface="Calibri" panose="020F0502020204030204" pitchFamily="34" charset="0"/>
                        </a:rPr>
                        <a:t>56 %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57 %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48 %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48 %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56 %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60 %</a:t>
                      </a:r>
                    </a:p>
                  </a:txBody>
                  <a:tcPr marL="9525" marR="9525" marT="9525" marB="0" anchor="ctr">
                    <a:noFill/>
                  </a:tcPr>
                </a:tc>
                <a:tc>
                  <a:txBody>
                    <a:bodyPr/>
                    <a:lstStyle/>
                    <a:p>
                      <a:pPr algn="ctr" fontAlgn="ctr"/>
                      <a:r>
                        <a:rPr lang="fi-FI" sz="1000" b="0" i="0" u="none" strike="noStrike" dirty="0">
                          <a:solidFill>
                            <a:schemeClr val="tx1"/>
                          </a:solidFill>
                          <a:effectLst/>
                          <a:latin typeface="Calibri" panose="020F0502020204030204" pitchFamily="34" charset="0"/>
                        </a:rPr>
                        <a:t>49 %</a:t>
                      </a:r>
                    </a:p>
                  </a:txBody>
                  <a:tcPr marL="9525" marR="9525" marT="9525" marB="0" anchor="ctr">
                    <a:noFill/>
                  </a:tcPr>
                </a:tc>
                <a:extLst>
                  <a:ext uri="{0D108BD9-81ED-4DB2-BD59-A6C34878D82A}">
                    <a16:rowId xmlns:a16="http://schemas.microsoft.com/office/drawing/2014/main" val="2093643756"/>
                  </a:ext>
                </a:extLst>
              </a:tr>
            </a:tbl>
          </a:graphicData>
        </a:graphic>
      </p:graphicFrame>
      <p:pic>
        <p:nvPicPr>
          <p:cNvPr id="3" name="Kuva 2">
            <a:extLst>
              <a:ext uri="{FF2B5EF4-FFF2-40B4-BE49-F238E27FC236}">
                <a16:creationId xmlns:a16="http://schemas.microsoft.com/office/drawing/2014/main" id="{E508ADD2-955D-4775-876B-6C13818DE183}"/>
              </a:ext>
            </a:extLst>
          </p:cNvPr>
          <p:cNvPicPr>
            <a:picLocks noChangeAspect="1"/>
          </p:cNvPicPr>
          <p:nvPr/>
        </p:nvPicPr>
        <p:blipFill>
          <a:blip r:embed="rId3"/>
          <a:stretch>
            <a:fillRect/>
          </a:stretch>
        </p:blipFill>
        <p:spPr>
          <a:xfrm>
            <a:off x="1684804" y="1227280"/>
            <a:ext cx="6869258" cy="2144409"/>
          </a:xfrm>
          <a:prstGeom prst="rect">
            <a:avLst/>
          </a:prstGeom>
        </p:spPr>
      </p:pic>
      <p:sp>
        <p:nvSpPr>
          <p:cNvPr id="8" name="Sisällön paikkamerkki 5">
            <a:extLst>
              <a:ext uri="{FF2B5EF4-FFF2-40B4-BE49-F238E27FC236}">
                <a16:creationId xmlns:a16="http://schemas.microsoft.com/office/drawing/2014/main" id="{3C60073A-F322-453B-8E8D-20012E949BE8}"/>
              </a:ext>
            </a:extLst>
          </p:cNvPr>
          <p:cNvSpPr txBox="1">
            <a:spLocks/>
          </p:cNvSpPr>
          <p:nvPr/>
        </p:nvSpPr>
        <p:spPr>
          <a:xfrm>
            <a:off x="0" y="1384930"/>
            <a:ext cx="1830802" cy="338985"/>
          </a:xfrm>
          <a:prstGeom prst="rect">
            <a:avLst/>
          </a:prstGeom>
        </p:spPr>
        <p:txBody>
          <a:bodyPr vert="horz" lIns="91440" tIns="45720" rIns="91440" bIns="45720" rtlCol="0">
            <a:noAutofit/>
          </a:bodyPr>
          <a:lstStyle/>
          <a:p>
            <a:pPr marL="177800" marR="0" lvl="0" indent="-177800" algn="l" defTabSz="685800" rtl="0" eaLnBrk="1" fontAlgn="auto" latinLnBrk="0" hangingPunct="1">
              <a:spcBef>
                <a:spcPts val="600"/>
              </a:spcBef>
              <a:spcAft>
                <a:spcPts val="0"/>
              </a:spcAft>
              <a:buClrTx/>
              <a:buSzTx/>
              <a:buFont typeface="Arial" pitchFamily="34" charset="0"/>
              <a:buChar char="•"/>
              <a:tabLst/>
              <a:defRPr/>
            </a:pPr>
            <a:r>
              <a:rPr lang="fi-FI" sz="1000" dirty="0">
                <a:latin typeface="Georgia" charset="0"/>
                <a:ea typeface="Georgia" charset="0"/>
                <a:cs typeface="Georgia" charset="0"/>
              </a:rPr>
              <a:t>Yrittäjänä kauemmin toimineet olivat uudempia yrittäjiä tietoisempia asiasta.</a:t>
            </a:r>
          </a:p>
          <a:p>
            <a:pPr marL="177800" marR="0" lvl="0" indent="-177800" algn="l" defTabSz="685800" rtl="0" eaLnBrk="1" fontAlgn="auto" latinLnBrk="0" hangingPunct="1">
              <a:spcBef>
                <a:spcPts val="600"/>
              </a:spcBef>
              <a:spcAft>
                <a:spcPts val="0"/>
              </a:spcAft>
              <a:buClrTx/>
              <a:buSzTx/>
              <a:buFont typeface="Arial" pitchFamily="34" charset="0"/>
              <a:buChar char="•"/>
              <a:tabLst/>
              <a:defRPr/>
            </a:pPr>
            <a:r>
              <a:rPr lang="fi-FI" sz="1000" dirty="0">
                <a:latin typeface="Georgia" charset="0"/>
                <a:ea typeface="Georgia" charset="0"/>
                <a:cs typeface="Georgia" charset="0"/>
              </a:rPr>
              <a:t>Myös Yrittäjäkassaa hyvin tuntevien osalta tietoisuus asiasta oli keskimääräistä korkeampaa.</a:t>
            </a:r>
          </a:p>
        </p:txBody>
      </p:sp>
      <p:sp>
        <p:nvSpPr>
          <p:cNvPr id="9" name="Tekstiruutu 8">
            <a:extLst>
              <a:ext uri="{FF2B5EF4-FFF2-40B4-BE49-F238E27FC236}">
                <a16:creationId xmlns:a16="http://schemas.microsoft.com/office/drawing/2014/main" id="{19D8B486-FB6F-433E-B5D0-5048E4BFF818}"/>
              </a:ext>
            </a:extLst>
          </p:cNvPr>
          <p:cNvSpPr txBox="1"/>
          <p:nvPr/>
        </p:nvSpPr>
        <p:spPr>
          <a:xfrm>
            <a:off x="259819" y="3596792"/>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4228748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YEL-vakuutusvelvollisuus</a:t>
            </a:r>
            <a:endParaRPr lang="fi-FI" dirty="0">
              <a:solidFill>
                <a:srgbClr val="FF0000"/>
              </a:solidFill>
            </a:endParaRP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31</a:t>
            </a:fld>
            <a:endParaRPr lang="en-US" dirty="0"/>
          </a:p>
        </p:txBody>
      </p:sp>
      <p:sp>
        <p:nvSpPr>
          <p:cNvPr id="8" name="Sisällön paikkamerkki 5">
            <a:extLst>
              <a:ext uri="{FF2B5EF4-FFF2-40B4-BE49-F238E27FC236}">
                <a16:creationId xmlns:a16="http://schemas.microsoft.com/office/drawing/2014/main" id="{3C60073A-F322-453B-8E8D-20012E949BE8}"/>
              </a:ext>
            </a:extLst>
          </p:cNvPr>
          <p:cNvSpPr txBox="1">
            <a:spLocks/>
          </p:cNvSpPr>
          <p:nvPr/>
        </p:nvSpPr>
        <p:spPr>
          <a:xfrm>
            <a:off x="6311422" y="1625434"/>
            <a:ext cx="1830802" cy="735345"/>
          </a:xfrm>
          <a:prstGeom prst="rect">
            <a:avLst/>
          </a:prstGeom>
        </p:spPr>
        <p:txBody>
          <a:bodyPr vert="horz" lIns="91440" tIns="45720" rIns="91440" bIns="45720" rtlCol="0">
            <a:noAutofit/>
          </a:bodyPr>
          <a:lstStyle/>
          <a:p>
            <a:pPr marR="0" lvl="0" algn="l" defTabSz="685800" rtl="0" eaLnBrk="1" fontAlgn="auto" latinLnBrk="0" hangingPunct="1">
              <a:spcBef>
                <a:spcPts val="600"/>
              </a:spcBef>
              <a:spcAft>
                <a:spcPts val="0"/>
              </a:spcAft>
              <a:buClrTx/>
              <a:buSzTx/>
              <a:tabLst/>
              <a:defRPr/>
            </a:pPr>
            <a:r>
              <a:rPr lang="fi-FI" sz="1000" dirty="0">
                <a:latin typeface="Georgia" charset="0"/>
                <a:ea typeface="Georgia" charset="0"/>
                <a:cs typeface="Georgia" charset="0"/>
              </a:rPr>
              <a:t>Alle vuoden yrittäjänä toimineet ovat keskimäärin muita harvemmin YEL-vakuutusvelvollisia.</a:t>
            </a:r>
          </a:p>
        </p:txBody>
      </p:sp>
      <p:pic>
        <p:nvPicPr>
          <p:cNvPr id="12" name="Kuva 11">
            <a:extLst>
              <a:ext uri="{FF2B5EF4-FFF2-40B4-BE49-F238E27FC236}">
                <a16:creationId xmlns:a16="http://schemas.microsoft.com/office/drawing/2014/main" id="{95D74F6A-9E63-4488-B9BF-D4C25B110687}"/>
              </a:ext>
            </a:extLst>
          </p:cNvPr>
          <p:cNvPicPr>
            <a:picLocks noChangeAspect="1"/>
          </p:cNvPicPr>
          <p:nvPr/>
        </p:nvPicPr>
        <p:blipFill>
          <a:blip r:embed="rId3"/>
          <a:stretch>
            <a:fillRect/>
          </a:stretch>
        </p:blipFill>
        <p:spPr>
          <a:xfrm>
            <a:off x="1684803" y="3181760"/>
            <a:ext cx="4626619" cy="1699574"/>
          </a:xfrm>
          <a:prstGeom prst="rect">
            <a:avLst/>
          </a:prstGeom>
        </p:spPr>
      </p:pic>
      <p:sp>
        <p:nvSpPr>
          <p:cNvPr id="13" name="Sisällön paikkamerkki 5">
            <a:extLst>
              <a:ext uri="{FF2B5EF4-FFF2-40B4-BE49-F238E27FC236}">
                <a16:creationId xmlns:a16="http://schemas.microsoft.com/office/drawing/2014/main" id="{5560EF33-6669-4165-BFD2-92C59C4BAE5C}"/>
              </a:ext>
            </a:extLst>
          </p:cNvPr>
          <p:cNvSpPr txBox="1">
            <a:spLocks/>
          </p:cNvSpPr>
          <p:nvPr/>
        </p:nvSpPr>
        <p:spPr>
          <a:xfrm>
            <a:off x="200526" y="3338629"/>
            <a:ext cx="1373892" cy="511475"/>
          </a:xfrm>
          <a:prstGeom prst="rect">
            <a:avLst/>
          </a:prstGeom>
          <a:ln>
            <a:solidFill>
              <a:schemeClr val="tx1"/>
            </a:solidFill>
          </a:ln>
        </p:spPr>
        <p:txBody>
          <a:bodyPr vert="horz" lIns="91440" tIns="45720" rIns="91440" bIns="45720" rtlCol="0">
            <a:noAutofit/>
          </a:bodyPr>
          <a:lstStyle/>
          <a:p>
            <a:pPr marR="0" lvl="0" algn="l" defTabSz="685800" rtl="0" eaLnBrk="1" fontAlgn="auto" latinLnBrk="0" hangingPunct="1">
              <a:spcBef>
                <a:spcPts val="600"/>
              </a:spcBef>
              <a:spcAft>
                <a:spcPts val="0"/>
              </a:spcAft>
              <a:buClrTx/>
              <a:buSzTx/>
              <a:tabLst/>
              <a:defRPr/>
            </a:pPr>
            <a:r>
              <a:rPr lang="fi-FI" sz="900" dirty="0">
                <a:latin typeface="Georgia" charset="0"/>
                <a:ea typeface="Georgia" charset="0"/>
                <a:cs typeface="Georgia" charset="0"/>
              </a:rPr>
              <a:t>Kysytty, jos vastannut olevansa YEL-vakuutusvelvollinen.</a:t>
            </a:r>
          </a:p>
        </p:txBody>
      </p:sp>
      <p:pic>
        <p:nvPicPr>
          <p:cNvPr id="15" name="Kuva 14">
            <a:extLst>
              <a:ext uri="{FF2B5EF4-FFF2-40B4-BE49-F238E27FC236}">
                <a16:creationId xmlns:a16="http://schemas.microsoft.com/office/drawing/2014/main" id="{E8CCB14B-E1F8-4DDC-9505-8DF4F879E67A}"/>
              </a:ext>
            </a:extLst>
          </p:cNvPr>
          <p:cNvPicPr>
            <a:picLocks noChangeAspect="1"/>
          </p:cNvPicPr>
          <p:nvPr/>
        </p:nvPicPr>
        <p:blipFill rotWithShape="1">
          <a:blip r:embed="rId4"/>
          <a:srcRect r="1483"/>
          <a:stretch/>
        </p:blipFill>
        <p:spPr>
          <a:xfrm>
            <a:off x="1684803" y="1266973"/>
            <a:ext cx="4626620" cy="1746049"/>
          </a:xfrm>
          <a:prstGeom prst="rect">
            <a:avLst/>
          </a:prstGeom>
        </p:spPr>
      </p:pic>
      <p:pic>
        <p:nvPicPr>
          <p:cNvPr id="17" name="Kuva 16">
            <a:extLst>
              <a:ext uri="{FF2B5EF4-FFF2-40B4-BE49-F238E27FC236}">
                <a16:creationId xmlns:a16="http://schemas.microsoft.com/office/drawing/2014/main" id="{C0458596-43C0-4AAF-A8C7-9AD7D609ABE3}"/>
              </a:ext>
            </a:extLst>
          </p:cNvPr>
          <p:cNvPicPr>
            <a:picLocks noChangeAspect="1"/>
          </p:cNvPicPr>
          <p:nvPr/>
        </p:nvPicPr>
        <p:blipFill>
          <a:blip r:embed="rId5"/>
          <a:stretch>
            <a:fillRect/>
          </a:stretch>
        </p:blipFill>
        <p:spPr>
          <a:xfrm>
            <a:off x="6421807" y="3338629"/>
            <a:ext cx="2610678" cy="1618354"/>
          </a:xfrm>
          <a:prstGeom prst="rect">
            <a:avLst/>
          </a:prstGeom>
          <a:ln>
            <a:solidFill>
              <a:schemeClr val="tx1"/>
            </a:solidFill>
          </a:ln>
        </p:spPr>
      </p:pic>
      <p:cxnSp>
        <p:nvCxnSpPr>
          <p:cNvPr id="19" name="Suora nuoliyhdysviiva 18">
            <a:extLst>
              <a:ext uri="{FF2B5EF4-FFF2-40B4-BE49-F238E27FC236}">
                <a16:creationId xmlns:a16="http://schemas.microsoft.com/office/drawing/2014/main" id="{728FC77B-C327-4110-A6BA-CA642818DB21}"/>
              </a:ext>
            </a:extLst>
          </p:cNvPr>
          <p:cNvCxnSpPr>
            <a:cxnSpLocks/>
          </p:cNvCxnSpPr>
          <p:nvPr/>
        </p:nvCxnSpPr>
        <p:spPr>
          <a:xfrm flipV="1">
            <a:off x="5009312" y="4031547"/>
            <a:ext cx="1412495" cy="364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14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Jäsenmaksu</a:t>
            </a:r>
            <a:endParaRPr lang="fi-FI" dirty="0">
              <a:solidFill>
                <a:srgbClr val="FF0000"/>
              </a:solidFill>
            </a:endParaRP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32</a:t>
            </a:fld>
            <a:endParaRPr lang="en-US" dirty="0"/>
          </a:p>
        </p:txBody>
      </p:sp>
      <p:sp>
        <p:nvSpPr>
          <p:cNvPr id="3" name="Tekstiruutu 2">
            <a:extLst>
              <a:ext uri="{FF2B5EF4-FFF2-40B4-BE49-F238E27FC236}">
                <a16:creationId xmlns:a16="http://schemas.microsoft.com/office/drawing/2014/main" id="{30D1E755-0B7E-4BA5-BF08-EBF284874A88}"/>
              </a:ext>
            </a:extLst>
          </p:cNvPr>
          <p:cNvSpPr txBox="1"/>
          <p:nvPr/>
        </p:nvSpPr>
        <p:spPr>
          <a:xfrm>
            <a:off x="1684804" y="1231321"/>
            <a:ext cx="5878285" cy="276999"/>
          </a:xfrm>
          <a:prstGeom prst="rect">
            <a:avLst/>
          </a:prstGeom>
          <a:noFill/>
        </p:spPr>
        <p:txBody>
          <a:bodyPr wrap="square" rtlCol="0">
            <a:spAutoFit/>
          </a:bodyPr>
          <a:lstStyle/>
          <a:p>
            <a:r>
              <a:rPr lang="fi-FI" sz="1200" dirty="0">
                <a:latin typeface="Georgia" panose="02040502050405020303" pitchFamily="18" charset="0"/>
              </a:rPr>
              <a:t>Kuinka suureksi arvioit Yrittäjäkassan jäsenmaksun keskimäärin kuukaudessa?</a:t>
            </a:r>
            <a:endParaRPr lang="en-US" sz="1200" dirty="0">
              <a:latin typeface="Georgia" panose="02040502050405020303" pitchFamily="18" charset="0"/>
            </a:endParaRPr>
          </a:p>
        </p:txBody>
      </p:sp>
      <p:pic>
        <p:nvPicPr>
          <p:cNvPr id="5" name="Kuva 4">
            <a:extLst>
              <a:ext uri="{FF2B5EF4-FFF2-40B4-BE49-F238E27FC236}">
                <a16:creationId xmlns:a16="http://schemas.microsoft.com/office/drawing/2014/main" id="{F3D2C912-B524-4C4D-98B3-B34DBA09FF86}"/>
              </a:ext>
            </a:extLst>
          </p:cNvPr>
          <p:cNvPicPr>
            <a:picLocks noChangeAspect="1"/>
          </p:cNvPicPr>
          <p:nvPr/>
        </p:nvPicPr>
        <p:blipFill>
          <a:blip r:embed="rId3"/>
          <a:stretch>
            <a:fillRect/>
          </a:stretch>
        </p:blipFill>
        <p:spPr>
          <a:xfrm>
            <a:off x="2561439" y="1641405"/>
            <a:ext cx="3086100" cy="1066800"/>
          </a:xfrm>
          <a:prstGeom prst="rect">
            <a:avLst/>
          </a:prstGeom>
        </p:spPr>
      </p:pic>
      <p:sp>
        <p:nvSpPr>
          <p:cNvPr id="14" name="Sisällön paikkamerkki 5">
            <a:extLst>
              <a:ext uri="{FF2B5EF4-FFF2-40B4-BE49-F238E27FC236}">
                <a16:creationId xmlns:a16="http://schemas.microsoft.com/office/drawing/2014/main" id="{2D12A03B-0C36-42FD-A269-BE257E8DF8F6}"/>
              </a:ext>
            </a:extLst>
          </p:cNvPr>
          <p:cNvSpPr txBox="1">
            <a:spLocks/>
          </p:cNvSpPr>
          <p:nvPr/>
        </p:nvSpPr>
        <p:spPr>
          <a:xfrm>
            <a:off x="1684804" y="2019284"/>
            <a:ext cx="1168399" cy="276999"/>
          </a:xfrm>
          <a:prstGeom prst="rect">
            <a:avLst/>
          </a:prstGeom>
        </p:spPr>
        <p:txBody>
          <a:bodyPr vert="horz" lIns="91440" tIns="45720" rIns="91440" bIns="45720" rtlCol="0">
            <a:noAutofit/>
          </a:bodyPr>
          <a:lstStyle/>
          <a:p>
            <a:pPr marR="0" lvl="0" algn="l" defTabSz="685800" rtl="0" eaLnBrk="1" fontAlgn="auto" latinLnBrk="0" hangingPunct="1">
              <a:spcBef>
                <a:spcPts val="600"/>
              </a:spcBef>
              <a:spcAft>
                <a:spcPts val="0"/>
              </a:spcAft>
              <a:buClrTx/>
              <a:buSzTx/>
              <a:tabLst/>
              <a:defRPr/>
            </a:pPr>
            <a:r>
              <a:rPr lang="fi-FI" sz="1200" dirty="0">
                <a:latin typeface="Georgia" charset="0"/>
                <a:ea typeface="Georgia" charset="0"/>
                <a:cs typeface="Georgia" charset="0"/>
              </a:rPr>
              <a:t>Keskiarvo:</a:t>
            </a:r>
          </a:p>
        </p:txBody>
      </p:sp>
      <p:sp>
        <p:nvSpPr>
          <p:cNvPr id="16" name="Sisällön paikkamerkki 5">
            <a:extLst>
              <a:ext uri="{FF2B5EF4-FFF2-40B4-BE49-F238E27FC236}">
                <a16:creationId xmlns:a16="http://schemas.microsoft.com/office/drawing/2014/main" id="{E4833DC7-FF83-4980-A29A-F1EC4A84F3BF}"/>
              </a:ext>
            </a:extLst>
          </p:cNvPr>
          <p:cNvSpPr txBox="1">
            <a:spLocks/>
          </p:cNvSpPr>
          <p:nvPr/>
        </p:nvSpPr>
        <p:spPr>
          <a:xfrm>
            <a:off x="5393157" y="2019283"/>
            <a:ext cx="1406404" cy="276999"/>
          </a:xfrm>
          <a:prstGeom prst="rect">
            <a:avLst/>
          </a:prstGeom>
        </p:spPr>
        <p:txBody>
          <a:bodyPr vert="horz" lIns="91440" tIns="45720" rIns="91440" bIns="45720" rtlCol="0">
            <a:noAutofit/>
          </a:bodyPr>
          <a:lstStyle/>
          <a:p>
            <a:pPr marR="0" lvl="0" algn="l" defTabSz="685800" rtl="0" eaLnBrk="1" fontAlgn="auto" latinLnBrk="0" hangingPunct="1">
              <a:spcBef>
                <a:spcPts val="600"/>
              </a:spcBef>
              <a:spcAft>
                <a:spcPts val="0"/>
              </a:spcAft>
              <a:buClrTx/>
              <a:buSzTx/>
              <a:tabLst/>
              <a:defRPr/>
            </a:pPr>
            <a:r>
              <a:rPr lang="fi-FI" sz="1200" dirty="0">
                <a:latin typeface="Georgia" charset="0"/>
                <a:ea typeface="Georgia" charset="0"/>
                <a:cs typeface="Georgia" charset="0"/>
              </a:rPr>
              <a:t>(2019: 53,50 €)</a:t>
            </a:r>
          </a:p>
        </p:txBody>
      </p:sp>
      <p:graphicFrame>
        <p:nvGraphicFramePr>
          <p:cNvPr id="6" name="Taulukko 5">
            <a:extLst>
              <a:ext uri="{FF2B5EF4-FFF2-40B4-BE49-F238E27FC236}">
                <a16:creationId xmlns:a16="http://schemas.microsoft.com/office/drawing/2014/main" id="{09219EB1-9651-48D7-8E8A-7072087A2FE3}"/>
              </a:ext>
            </a:extLst>
          </p:cNvPr>
          <p:cNvGraphicFramePr>
            <a:graphicFrameLocks noGrp="1"/>
          </p:cNvGraphicFramePr>
          <p:nvPr>
            <p:extLst>
              <p:ext uri="{D42A27DB-BD31-4B8C-83A1-F6EECF244321}">
                <p14:modId xmlns:p14="http://schemas.microsoft.com/office/powerpoint/2010/main" val="2544185511"/>
              </p:ext>
            </p:extLst>
          </p:nvPr>
        </p:nvGraphicFramePr>
        <p:xfrm>
          <a:off x="444873" y="2930899"/>
          <a:ext cx="2946400" cy="1306950"/>
        </p:xfrm>
        <a:graphic>
          <a:graphicData uri="http://schemas.openxmlformats.org/drawingml/2006/table">
            <a:tbl>
              <a:tblPr firstRow="1">
                <a:tableStyleId>{9D7B26C5-4107-4FEC-AEDC-1716B250A1EF}</a:tableStyleId>
              </a:tblPr>
              <a:tblGrid>
                <a:gridCol w="2336800">
                  <a:extLst>
                    <a:ext uri="{9D8B030D-6E8A-4147-A177-3AD203B41FA5}">
                      <a16:colId xmlns:a16="http://schemas.microsoft.com/office/drawing/2014/main" val="1771880585"/>
                    </a:ext>
                  </a:extLst>
                </a:gridCol>
                <a:gridCol w="609600">
                  <a:extLst>
                    <a:ext uri="{9D8B030D-6E8A-4147-A177-3AD203B41FA5}">
                      <a16:colId xmlns:a16="http://schemas.microsoft.com/office/drawing/2014/main" val="2741557266"/>
                    </a:ext>
                  </a:extLst>
                </a:gridCol>
              </a:tblGrid>
              <a:tr h="217825">
                <a:tc>
                  <a:txBody>
                    <a:bodyPr/>
                    <a:lstStyle/>
                    <a:p>
                      <a:pPr algn="l" fontAlgn="b"/>
                      <a:r>
                        <a:rPr lang="fi-FI" sz="1100" b="1" u="none" strike="noStrike" dirty="0">
                          <a:solidFill>
                            <a:schemeClr val="tx1"/>
                          </a:solidFill>
                          <a:effectLst/>
                          <a:latin typeface="Calibri" panose="020F0502020204030204" pitchFamily="34" charset="0"/>
                          <a:cs typeface="Calibri" panose="020F0502020204030204" pitchFamily="34" charset="0"/>
                        </a:rPr>
                        <a:t>Yrittäjäkassan tuntemisen mukaan:</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Keskiarvo</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72367653"/>
                  </a:ext>
                </a:extLst>
              </a:tr>
              <a:tr h="217825">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erittäin hyvin</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60,36 €</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925827469"/>
                  </a:ext>
                </a:extLst>
              </a:tr>
              <a:tr h="217825">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melko hyvin</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54,28 €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063435362"/>
                  </a:ext>
                </a:extLst>
              </a:tr>
              <a:tr h="217825">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keskinkertaisesti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50,65 €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182983466"/>
                  </a:ext>
                </a:extLst>
              </a:tr>
              <a:tr h="217825">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melko huonosti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58,09 €</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428696995"/>
                  </a:ext>
                </a:extLst>
              </a:tr>
              <a:tr h="217825">
                <a:tc>
                  <a:txBody>
                    <a:bodyPr/>
                    <a:lstStyle/>
                    <a:p>
                      <a:pPr algn="l" fontAlgn="b"/>
                      <a:r>
                        <a:rPr lang="fi-FI" sz="1100" b="0" u="none" strike="noStrike" dirty="0">
                          <a:solidFill>
                            <a:schemeClr val="tx1"/>
                          </a:solidFill>
                          <a:effectLst/>
                          <a:latin typeface="Calibri" panose="020F0502020204030204" pitchFamily="34" charset="0"/>
                          <a:cs typeface="Calibri" panose="020F0502020204030204" pitchFamily="34" charset="0"/>
                        </a:rPr>
                        <a:t>en tunne lainkaan</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50,71 €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842610224"/>
                  </a:ext>
                </a:extLst>
              </a:tr>
            </a:tbl>
          </a:graphicData>
        </a:graphic>
      </p:graphicFrame>
      <p:graphicFrame>
        <p:nvGraphicFramePr>
          <p:cNvPr id="9" name="Taulukko 8">
            <a:extLst>
              <a:ext uri="{FF2B5EF4-FFF2-40B4-BE49-F238E27FC236}">
                <a16:creationId xmlns:a16="http://schemas.microsoft.com/office/drawing/2014/main" id="{93C6FE51-8CD5-4E8F-8F68-BCB0090AF4C5}"/>
              </a:ext>
            </a:extLst>
          </p:cNvPr>
          <p:cNvGraphicFramePr>
            <a:graphicFrameLocks noGrp="1"/>
          </p:cNvGraphicFramePr>
          <p:nvPr>
            <p:extLst>
              <p:ext uri="{D42A27DB-BD31-4B8C-83A1-F6EECF244321}">
                <p14:modId xmlns:p14="http://schemas.microsoft.com/office/powerpoint/2010/main" val="2126134448"/>
              </p:ext>
            </p:extLst>
          </p:nvPr>
        </p:nvGraphicFramePr>
        <p:xfrm>
          <a:off x="3636870" y="2930899"/>
          <a:ext cx="2468192" cy="1524000"/>
        </p:xfrm>
        <a:graphic>
          <a:graphicData uri="http://schemas.openxmlformats.org/drawingml/2006/table">
            <a:tbl>
              <a:tblPr firstRow="1">
                <a:tableStyleId>{9D7B26C5-4107-4FEC-AEDC-1716B250A1EF}</a:tableStyleId>
              </a:tblPr>
              <a:tblGrid>
                <a:gridCol w="1758772">
                  <a:extLst>
                    <a:ext uri="{9D8B030D-6E8A-4147-A177-3AD203B41FA5}">
                      <a16:colId xmlns:a16="http://schemas.microsoft.com/office/drawing/2014/main" val="2506227518"/>
                    </a:ext>
                  </a:extLst>
                </a:gridCol>
                <a:gridCol w="709420">
                  <a:extLst>
                    <a:ext uri="{9D8B030D-6E8A-4147-A177-3AD203B41FA5}">
                      <a16:colId xmlns:a16="http://schemas.microsoft.com/office/drawing/2014/main" val="3203045715"/>
                    </a:ext>
                  </a:extLst>
                </a:gridCol>
              </a:tblGrid>
              <a:tr h="190500">
                <a:tc>
                  <a:txBody>
                    <a:bodyPr/>
                    <a:lstStyle/>
                    <a:p>
                      <a:pPr algn="l" fontAlgn="b"/>
                      <a:r>
                        <a:rPr lang="fi-FI" sz="1100" b="1" u="none" strike="noStrike" dirty="0">
                          <a:solidFill>
                            <a:schemeClr val="tx1"/>
                          </a:solidFill>
                          <a:effectLst/>
                          <a:latin typeface="Calibri" panose="020F0502020204030204" pitchFamily="34" charset="0"/>
                          <a:cs typeface="Calibri" panose="020F0502020204030204" pitchFamily="34" charset="0"/>
                        </a:rPr>
                        <a:t>Asuinalueen mukaan:</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Keskiarvo</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90822590"/>
                  </a:ext>
                </a:extLst>
              </a:tr>
              <a:tr h="190500">
                <a:tc>
                  <a:txBody>
                    <a:bodyPr/>
                    <a:lstStyle/>
                    <a:p>
                      <a:pPr algn="l" fontAlgn="b"/>
                      <a:r>
                        <a:rPr lang="fi-FI" sz="1100" b="0" u="none" strike="noStrike" dirty="0">
                          <a:solidFill>
                            <a:schemeClr val="tx1"/>
                          </a:solidFill>
                          <a:effectLst/>
                          <a:latin typeface="Calibri" panose="020F0502020204030204" pitchFamily="34" charset="0"/>
                          <a:cs typeface="Calibri" panose="020F0502020204030204" pitchFamily="34" charset="0"/>
                        </a:rPr>
                        <a:t>Länsi-Suomi</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57,51 €</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25575324"/>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Pohjois-Suomi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1" u="none" strike="noStrike" dirty="0">
                          <a:solidFill>
                            <a:schemeClr val="tx1"/>
                          </a:solidFill>
                          <a:effectLst/>
                          <a:latin typeface="Calibri" panose="020F0502020204030204" pitchFamily="34" charset="0"/>
                          <a:cs typeface="Calibri" panose="020F0502020204030204" pitchFamily="34" charset="0"/>
                        </a:rPr>
                        <a:t>57,45 €</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13982362"/>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Itä-Suomi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a:solidFill>
                            <a:schemeClr val="tx1"/>
                          </a:solidFill>
                          <a:effectLst/>
                          <a:latin typeface="Calibri" panose="020F0502020204030204" pitchFamily="34" charset="0"/>
                          <a:cs typeface="Calibri" panose="020F0502020204030204" pitchFamily="34" charset="0"/>
                        </a:rPr>
                        <a:t>56,69 €</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93186711"/>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Helsinki </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54,29 €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35344874"/>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muu pääkaupunkiseutu </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a:solidFill>
                            <a:schemeClr val="tx1"/>
                          </a:solidFill>
                          <a:effectLst/>
                          <a:latin typeface="Calibri" panose="020F0502020204030204" pitchFamily="34" charset="0"/>
                          <a:cs typeface="Calibri" panose="020F0502020204030204" pitchFamily="34" charset="0"/>
                        </a:rPr>
                        <a:t>52,18 €</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75512624"/>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muu Etelä-Suomi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48,24 €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80119261"/>
                  </a:ext>
                </a:extLst>
              </a:tr>
              <a:tr h="190500">
                <a:tc>
                  <a:txBody>
                    <a:bodyPr/>
                    <a:lstStyle/>
                    <a:p>
                      <a:pPr algn="l" fontAlgn="b"/>
                      <a:r>
                        <a:rPr lang="fi-FI" sz="1100" b="0" u="none" strike="noStrike">
                          <a:solidFill>
                            <a:schemeClr val="tx1"/>
                          </a:solidFill>
                          <a:effectLst/>
                          <a:latin typeface="Calibri" panose="020F0502020204030204" pitchFamily="34" charset="0"/>
                          <a:cs typeface="Calibri" panose="020F0502020204030204" pitchFamily="34" charset="0"/>
                        </a:rPr>
                        <a:t>Lappi</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fi-FI" sz="1100" b="0" u="none" strike="noStrike" dirty="0">
                          <a:solidFill>
                            <a:schemeClr val="tx1"/>
                          </a:solidFill>
                          <a:effectLst/>
                          <a:latin typeface="Calibri" panose="020F0502020204030204" pitchFamily="34" charset="0"/>
                          <a:cs typeface="Calibri" panose="020F0502020204030204" pitchFamily="34" charset="0"/>
                        </a:rPr>
                        <a:t>47,87 €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19973123"/>
                  </a:ext>
                </a:extLst>
              </a:tr>
            </a:tbl>
          </a:graphicData>
        </a:graphic>
      </p:graphicFrame>
      <p:graphicFrame>
        <p:nvGraphicFramePr>
          <p:cNvPr id="10" name="Taulukko 9">
            <a:extLst>
              <a:ext uri="{FF2B5EF4-FFF2-40B4-BE49-F238E27FC236}">
                <a16:creationId xmlns:a16="http://schemas.microsoft.com/office/drawing/2014/main" id="{2BE61D25-69CB-4ABE-9F1E-0A41072C0E3E}"/>
              </a:ext>
            </a:extLst>
          </p:cNvPr>
          <p:cNvGraphicFramePr>
            <a:graphicFrameLocks noGrp="1"/>
          </p:cNvGraphicFramePr>
          <p:nvPr>
            <p:extLst>
              <p:ext uri="{D42A27DB-BD31-4B8C-83A1-F6EECF244321}">
                <p14:modId xmlns:p14="http://schemas.microsoft.com/office/powerpoint/2010/main" val="1469140767"/>
              </p:ext>
            </p:extLst>
          </p:nvPr>
        </p:nvGraphicFramePr>
        <p:xfrm>
          <a:off x="6350659" y="2935052"/>
          <a:ext cx="2049600" cy="1172058"/>
        </p:xfrm>
        <a:graphic>
          <a:graphicData uri="http://schemas.openxmlformats.org/drawingml/2006/table">
            <a:tbl>
              <a:tblPr firstRow="1">
                <a:tableStyleId>{9D7B26C5-4107-4FEC-AEDC-1716B250A1EF}</a:tableStyleId>
              </a:tblPr>
              <a:tblGrid>
                <a:gridCol w="1440000">
                  <a:extLst>
                    <a:ext uri="{9D8B030D-6E8A-4147-A177-3AD203B41FA5}">
                      <a16:colId xmlns:a16="http://schemas.microsoft.com/office/drawing/2014/main" val="1459380999"/>
                    </a:ext>
                  </a:extLst>
                </a:gridCol>
                <a:gridCol w="609600">
                  <a:extLst>
                    <a:ext uri="{9D8B030D-6E8A-4147-A177-3AD203B41FA5}">
                      <a16:colId xmlns:a16="http://schemas.microsoft.com/office/drawing/2014/main" val="569591898"/>
                    </a:ext>
                  </a:extLst>
                </a:gridCol>
              </a:tblGrid>
              <a:tr h="390686">
                <a:tc>
                  <a:txBody>
                    <a:bodyPr/>
                    <a:lstStyle/>
                    <a:p>
                      <a:pPr algn="l" fontAlgn="ctr"/>
                      <a:r>
                        <a:rPr lang="fi-FI" sz="1100" b="1" u="none" strike="noStrike" dirty="0">
                          <a:solidFill>
                            <a:schemeClr val="tx1"/>
                          </a:solidFill>
                          <a:effectLst/>
                          <a:latin typeface="Calibri" panose="020F0502020204030204" pitchFamily="34" charset="0"/>
                          <a:cs typeface="Calibri" panose="020F0502020204030204" pitchFamily="34" charset="0"/>
                        </a:rPr>
                        <a:t>Yrittäjäkassan jäsenyyden mukaan</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100" b="1" u="none" strike="noStrike" dirty="0">
                          <a:solidFill>
                            <a:schemeClr val="tx1"/>
                          </a:solidFill>
                          <a:effectLst/>
                          <a:latin typeface="Calibri" panose="020F0502020204030204" pitchFamily="34" charset="0"/>
                          <a:cs typeface="Calibri" panose="020F0502020204030204" pitchFamily="34" charset="0"/>
                        </a:rPr>
                        <a:t>Keskiarvo</a:t>
                      </a:r>
                      <a:endParaRPr lang="fi-FI" sz="11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10335415"/>
                  </a:ext>
                </a:extLst>
              </a:tr>
              <a:tr h="390686">
                <a:tc>
                  <a:txBody>
                    <a:bodyPr/>
                    <a:lstStyle/>
                    <a:p>
                      <a:pPr algn="l" fontAlgn="ctr"/>
                      <a:r>
                        <a:rPr lang="fi-FI" sz="1100" b="0" u="none" strike="noStrike">
                          <a:solidFill>
                            <a:schemeClr val="tx1"/>
                          </a:solidFill>
                          <a:effectLst/>
                          <a:latin typeface="Calibri" panose="020F0502020204030204" pitchFamily="34" charset="0"/>
                          <a:cs typeface="Calibri" panose="020F0502020204030204" pitchFamily="34" charset="0"/>
                        </a:rPr>
                        <a:t>en, enkä ole ollut aiemminkaan</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100" b="0" u="none" strike="noStrike">
                          <a:solidFill>
                            <a:schemeClr val="tx1"/>
                          </a:solidFill>
                          <a:effectLst/>
                          <a:latin typeface="Calibri" panose="020F0502020204030204" pitchFamily="34" charset="0"/>
                          <a:cs typeface="Calibri" panose="020F0502020204030204" pitchFamily="34" charset="0"/>
                        </a:rPr>
                        <a:t>54,33 €</a:t>
                      </a:r>
                      <a:endParaRPr lang="fi-FI" sz="11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10062225"/>
                  </a:ext>
                </a:extLst>
              </a:tr>
              <a:tr h="390686">
                <a:tc>
                  <a:txBody>
                    <a:bodyPr/>
                    <a:lstStyle/>
                    <a:p>
                      <a:pPr algn="l" fontAlgn="ctr"/>
                      <a:r>
                        <a:rPr lang="fi-FI" sz="1100" b="0" u="none" strike="noStrike" dirty="0">
                          <a:solidFill>
                            <a:schemeClr val="tx1"/>
                          </a:solidFill>
                          <a:effectLst/>
                          <a:latin typeface="Calibri" panose="020F0502020204030204" pitchFamily="34" charset="0"/>
                          <a:cs typeface="Calibri" panose="020F0502020204030204" pitchFamily="34" charset="0"/>
                        </a:rPr>
                        <a:t>en, mutta olen ollut aikaisemmin</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fi-FI" sz="1100" b="0" u="none" strike="noStrike" dirty="0">
                          <a:solidFill>
                            <a:schemeClr val="tx1"/>
                          </a:solidFill>
                          <a:effectLst/>
                          <a:latin typeface="Calibri" panose="020F0502020204030204" pitchFamily="34" charset="0"/>
                          <a:cs typeface="Calibri" panose="020F0502020204030204" pitchFamily="34" charset="0"/>
                        </a:rPr>
                        <a:t>51,14 €</a:t>
                      </a:r>
                      <a:endParaRPr lang="fi-FI"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93444341"/>
                  </a:ext>
                </a:extLst>
              </a:tr>
            </a:tbl>
          </a:graphicData>
        </a:graphic>
      </p:graphicFrame>
      <p:sp>
        <p:nvSpPr>
          <p:cNvPr id="18" name="Tekstiruutu 17">
            <a:extLst>
              <a:ext uri="{FF2B5EF4-FFF2-40B4-BE49-F238E27FC236}">
                <a16:creationId xmlns:a16="http://schemas.microsoft.com/office/drawing/2014/main" id="{1F53E34F-51BB-42E6-AB2D-3B43F90981F1}"/>
              </a:ext>
            </a:extLst>
          </p:cNvPr>
          <p:cNvSpPr txBox="1"/>
          <p:nvPr/>
        </p:nvSpPr>
        <p:spPr>
          <a:xfrm>
            <a:off x="3927148" y="4544169"/>
            <a:ext cx="1887636" cy="461665"/>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391698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Jäsenmaksu</a:t>
            </a:r>
            <a:endParaRPr lang="fi-FI" dirty="0">
              <a:solidFill>
                <a:srgbClr val="FF0000"/>
              </a:solidFill>
            </a:endParaRP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33</a:t>
            </a:fld>
            <a:endParaRPr lang="en-US" dirty="0"/>
          </a:p>
        </p:txBody>
      </p:sp>
      <p:pic>
        <p:nvPicPr>
          <p:cNvPr id="8" name="Kuva 7">
            <a:extLst>
              <a:ext uri="{FF2B5EF4-FFF2-40B4-BE49-F238E27FC236}">
                <a16:creationId xmlns:a16="http://schemas.microsoft.com/office/drawing/2014/main" id="{A2C1C977-F392-4A67-8F8E-19F7D2A15F8D}"/>
              </a:ext>
            </a:extLst>
          </p:cNvPr>
          <p:cNvPicPr>
            <a:picLocks noChangeAspect="1"/>
          </p:cNvPicPr>
          <p:nvPr/>
        </p:nvPicPr>
        <p:blipFill>
          <a:blip r:embed="rId3"/>
          <a:stretch>
            <a:fillRect/>
          </a:stretch>
        </p:blipFill>
        <p:spPr>
          <a:xfrm>
            <a:off x="1155032" y="1260516"/>
            <a:ext cx="6434793" cy="2115874"/>
          </a:xfrm>
          <a:prstGeom prst="rect">
            <a:avLst/>
          </a:prstGeom>
        </p:spPr>
      </p:pic>
      <p:sp>
        <p:nvSpPr>
          <p:cNvPr id="11" name="Suorakulmio: Pyöristetyt kulmat 10">
            <a:extLst>
              <a:ext uri="{FF2B5EF4-FFF2-40B4-BE49-F238E27FC236}">
                <a16:creationId xmlns:a16="http://schemas.microsoft.com/office/drawing/2014/main" id="{2708390A-ABBF-4E1F-BA85-DCBFAF9112FF}"/>
              </a:ext>
            </a:extLst>
          </p:cNvPr>
          <p:cNvSpPr/>
          <p:nvPr/>
        </p:nvSpPr>
        <p:spPr>
          <a:xfrm>
            <a:off x="2605314" y="1718797"/>
            <a:ext cx="3107585" cy="398761"/>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isällön paikkamerkki 5">
            <a:extLst>
              <a:ext uri="{FF2B5EF4-FFF2-40B4-BE49-F238E27FC236}">
                <a16:creationId xmlns:a16="http://schemas.microsoft.com/office/drawing/2014/main" id="{7DCBDA58-244E-455F-9683-A251253A11D0}"/>
              </a:ext>
            </a:extLst>
          </p:cNvPr>
          <p:cNvSpPr txBox="1">
            <a:spLocks/>
          </p:cNvSpPr>
          <p:nvPr/>
        </p:nvSpPr>
        <p:spPr>
          <a:xfrm>
            <a:off x="147625" y="1476236"/>
            <a:ext cx="1155032" cy="883881"/>
          </a:xfrm>
          <a:prstGeom prst="rect">
            <a:avLst/>
          </a:prstGeom>
        </p:spPr>
        <p:txBody>
          <a:bodyPr vert="horz" lIns="91440" tIns="45720" rIns="91440" bIns="45720" rtlCol="0">
            <a:noAutofit/>
          </a:bodyPr>
          <a:lstStyle/>
          <a:p>
            <a:pPr marR="0" lvl="0" algn="l" defTabSz="685800" rtl="0" eaLnBrk="1" fontAlgn="auto" latinLnBrk="0" hangingPunct="1">
              <a:spcBef>
                <a:spcPts val="600"/>
              </a:spcBef>
              <a:spcAft>
                <a:spcPts val="0"/>
              </a:spcAft>
              <a:buClrTx/>
              <a:buSzTx/>
              <a:tabLst/>
              <a:defRPr/>
            </a:pPr>
            <a:r>
              <a:rPr lang="fi-FI" sz="1000" dirty="0">
                <a:latin typeface="Georgia" charset="0"/>
                <a:ea typeface="Georgia" charset="0"/>
                <a:cs typeface="Georgia" charset="0"/>
              </a:rPr>
              <a:t>Alle vuoden yrittäjänä toimineet pitivät muita useammin jäsenmaksua liian kalliina.</a:t>
            </a:r>
          </a:p>
        </p:txBody>
      </p:sp>
      <p:graphicFrame>
        <p:nvGraphicFramePr>
          <p:cNvPr id="17" name="Taulukko 16">
            <a:extLst>
              <a:ext uri="{FF2B5EF4-FFF2-40B4-BE49-F238E27FC236}">
                <a16:creationId xmlns:a16="http://schemas.microsoft.com/office/drawing/2014/main" id="{850B9A5D-F177-4A4D-9A81-878320FF4B3F}"/>
              </a:ext>
            </a:extLst>
          </p:cNvPr>
          <p:cNvGraphicFramePr>
            <a:graphicFrameLocks noGrp="1"/>
          </p:cNvGraphicFramePr>
          <p:nvPr>
            <p:extLst>
              <p:ext uri="{D42A27DB-BD31-4B8C-83A1-F6EECF244321}">
                <p14:modId xmlns:p14="http://schemas.microsoft.com/office/powerpoint/2010/main" val="945623771"/>
              </p:ext>
            </p:extLst>
          </p:nvPr>
        </p:nvGraphicFramePr>
        <p:xfrm>
          <a:off x="1464200" y="3538670"/>
          <a:ext cx="6876000" cy="1231995"/>
        </p:xfrm>
        <a:graphic>
          <a:graphicData uri="http://schemas.openxmlformats.org/drawingml/2006/table">
            <a:tbl>
              <a:tblPr firstRow="1">
                <a:tableStyleId>{9D7B26C5-4107-4FEC-AEDC-1716B250A1EF}</a:tableStyleId>
              </a:tblPr>
              <a:tblGrid>
                <a:gridCol w="1548000">
                  <a:extLst>
                    <a:ext uri="{9D8B030D-6E8A-4147-A177-3AD203B41FA5}">
                      <a16:colId xmlns:a16="http://schemas.microsoft.com/office/drawing/2014/main" val="134636034"/>
                    </a:ext>
                  </a:extLst>
                </a:gridCol>
                <a:gridCol w="576000">
                  <a:extLst>
                    <a:ext uri="{9D8B030D-6E8A-4147-A177-3AD203B41FA5}">
                      <a16:colId xmlns:a16="http://schemas.microsoft.com/office/drawing/2014/main" val="2470387295"/>
                    </a:ext>
                  </a:extLst>
                </a:gridCol>
                <a:gridCol w="648000">
                  <a:extLst>
                    <a:ext uri="{9D8B030D-6E8A-4147-A177-3AD203B41FA5}">
                      <a16:colId xmlns:a16="http://schemas.microsoft.com/office/drawing/2014/main" val="3008417704"/>
                    </a:ext>
                  </a:extLst>
                </a:gridCol>
                <a:gridCol w="540000">
                  <a:extLst>
                    <a:ext uri="{9D8B030D-6E8A-4147-A177-3AD203B41FA5}">
                      <a16:colId xmlns:a16="http://schemas.microsoft.com/office/drawing/2014/main" val="401149009"/>
                    </a:ext>
                  </a:extLst>
                </a:gridCol>
                <a:gridCol w="720000">
                  <a:extLst>
                    <a:ext uri="{9D8B030D-6E8A-4147-A177-3AD203B41FA5}">
                      <a16:colId xmlns:a16="http://schemas.microsoft.com/office/drawing/2014/main" val="3214524344"/>
                    </a:ext>
                  </a:extLst>
                </a:gridCol>
                <a:gridCol w="936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828000">
                  <a:extLst>
                    <a:ext uri="{9D8B030D-6E8A-4147-A177-3AD203B41FA5}">
                      <a16:colId xmlns:a16="http://schemas.microsoft.com/office/drawing/2014/main" val="4282426215"/>
                    </a:ext>
                  </a:extLst>
                </a:gridCol>
              </a:tblGrid>
              <a:tr h="517772">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(n=110)</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(n=107)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(n=26)</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(n=244)</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(n=176)</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(n=59)</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181221">
                <a:tc>
                  <a:txBody>
                    <a:bodyPr/>
                    <a:lstStyle/>
                    <a:p>
                      <a:pPr algn="l" fontAlgn="ctr"/>
                      <a:r>
                        <a:rPr lang="fi-FI" sz="1000" b="0" i="0" u="none" strike="noStrike" dirty="0">
                          <a:solidFill>
                            <a:schemeClr val="tx1"/>
                          </a:solidFill>
                          <a:effectLst/>
                          <a:latin typeface="Calibri" panose="020F0502020204030204" pitchFamily="34" charset="0"/>
                        </a:rPr>
                        <a:t>liian kallis</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31 %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31 %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27 %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30 %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27 %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33 %</a:t>
                      </a:r>
                    </a:p>
                  </a:txBody>
                  <a:tcPr marL="9525" marR="9525" marT="9525" marB="0" anchor="ctr">
                    <a:noFill/>
                  </a:tcPr>
                </a:tc>
                <a:tc>
                  <a:txBody>
                    <a:bodyPr/>
                    <a:lstStyle/>
                    <a:p>
                      <a:pPr algn="ctr" fontAlgn="b"/>
                      <a:r>
                        <a:rPr lang="fi-FI" sz="1000" b="1" i="0" u="none" strike="noStrike" dirty="0">
                          <a:solidFill>
                            <a:schemeClr val="tx1"/>
                          </a:solidFill>
                          <a:effectLst/>
                          <a:latin typeface="Calibri" panose="020F0502020204030204" pitchFamily="34" charset="0"/>
                        </a:rPr>
                        <a:t>39 %</a:t>
                      </a:r>
                    </a:p>
                  </a:txBody>
                  <a:tcPr marL="9525" marR="9525" marT="9525" marB="0" anchor="ctr">
                    <a:solidFill>
                      <a:schemeClr val="accent5">
                        <a:lumMod val="40000"/>
                        <a:lumOff val="60000"/>
                      </a:schemeClr>
                    </a:solidFill>
                  </a:tcPr>
                </a:tc>
                <a:extLst>
                  <a:ext uri="{0D108BD9-81ED-4DB2-BD59-A6C34878D82A}">
                    <a16:rowId xmlns:a16="http://schemas.microsoft.com/office/drawing/2014/main" val="2331926564"/>
                  </a:ext>
                </a:extLst>
              </a:tr>
              <a:tr h="181221">
                <a:tc>
                  <a:txBody>
                    <a:bodyPr/>
                    <a:lstStyle/>
                    <a:p>
                      <a:pPr algn="l" fontAlgn="ctr"/>
                      <a:r>
                        <a:rPr lang="fi-FI" sz="1000" b="0" i="0" u="none" strike="noStrike">
                          <a:solidFill>
                            <a:schemeClr val="tx1"/>
                          </a:solidFill>
                          <a:effectLst/>
                          <a:latin typeface="Calibri" panose="020F0502020204030204" pitchFamily="34" charset="0"/>
                        </a:rPr>
                        <a:t>hinta on kohtuullinen</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62 %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64 %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65 %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66 %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70 %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64 %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59 %</a:t>
                      </a:r>
                    </a:p>
                  </a:txBody>
                  <a:tcPr marL="9525" marR="9525" marT="9525" marB="0" anchor="ctr">
                    <a:noFill/>
                  </a:tcPr>
                </a:tc>
                <a:extLst>
                  <a:ext uri="{0D108BD9-81ED-4DB2-BD59-A6C34878D82A}">
                    <a16:rowId xmlns:a16="http://schemas.microsoft.com/office/drawing/2014/main" val="2093643756"/>
                  </a:ext>
                </a:extLst>
              </a:tr>
              <a:tr h="351781">
                <a:tc>
                  <a:txBody>
                    <a:bodyPr/>
                    <a:lstStyle/>
                    <a:p>
                      <a:pPr algn="l" fontAlgn="ctr"/>
                      <a:r>
                        <a:rPr lang="fi-FI" sz="1000" b="0" i="0" u="none" strike="noStrike" dirty="0">
                          <a:solidFill>
                            <a:schemeClr val="tx1"/>
                          </a:solidFill>
                          <a:effectLst/>
                          <a:latin typeface="Calibri" panose="020F0502020204030204" pitchFamily="34" charset="0"/>
                        </a:rPr>
                        <a:t>maksu on halpa ja se voisi mielestäni olla kalliimpikin</a:t>
                      </a:r>
                    </a:p>
                  </a:txBody>
                  <a:tcPr marL="9525" marR="9525" marT="9525" marB="0" anchor="ctr"/>
                </a:tc>
                <a:tc>
                  <a:txBody>
                    <a:bodyPr/>
                    <a:lstStyle/>
                    <a:p>
                      <a:pPr algn="ctr" fontAlgn="b"/>
                      <a:r>
                        <a:rPr lang="fi-FI" sz="1000" b="1" i="0" u="none" strike="noStrike" dirty="0">
                          <a:solidFill>
                            <a:schemeClr val="tx1"/>
                          </a:solidFill>
                          <a:effectLst/>
                          <a:latin typeface="Calibri" panose="020F0502020204030204" pitchFamily="34" charset="0"/>
                        </a:rPr>
                        <a:t>7 %</a:t>
                      </a:r>
                    </a:p>
                  </a:txBody>
                  <a:tcPr marL="9525" marR="9525" marT="9525" marB="0" anchor="ctr">
                    <a:solidFill>
                      <a:schemeClr val="accent1">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5 %</a:t>
                      </a:r>
                    </a:p>
                  </a:txBody>
                  <a:tcPr marL="9525" marR="9525" marT="9525" marB="0" anchor="ctr">
                    <a:noFill/>
                  </a:tcPr>
                </a:tc>
                <a:tc>
                  <a:txBody>
                    <a:bodyPr/>
                    <a:lstStyle/>
                    <a:p>
                      <a:pPr algn="ctr" fontAlgn="b"/>
                      <a:r>
                        <a:rPr lang="fi-FI" sz="1000" b="1" i="0" u="none" strike="noStrike" dirty="0">
                          <a:solidFill>
                            <a:schemeClr val="tx1"/>
                          </a:solidFill>
                          <a:effectLst/>
                          <a:latin typeface="Calibri" panose="020F0502020204030204" pitchFamily="34" charset="0"/>
                        </a:rPr>
                        <a:t>8 %</a:t>
                      </a:r>
                    </a:p>
                  </a:txBody>
                  <a:tcPr marL="9525" marR="9525" marT="9525" marB="0" anchor="ctr">
                    <a:solidFill>
                      <a:schemeClr val="accent1">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4 %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3 %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3 %</a:t>
                      </a:r>
                    </a:p>
                  </a:txBody>
                  <a:tcPr marL="9525" marR="9525" marT="9525" marB="0" anchor="ctr">
                    <a:noFill/>
                  </a:tcPr>
                </a:tc>
                <a:tc>
                  <a:txBody>
                    <a:bodyPr/>
                    <a:lstStyle/>
                    <a:p>
                      <a:pPr algn="ctr" fontAlgn="b"/>
                      <a:r>
                        <a:rPr lang="fi-FI" sz="1000" b="0" i="0" u="none" strike="noStrike" dirty="0">
                          <a:solidFill>
                            <a:schemeClr val="tx1"/>
                          </a:solidFill>
                          <a:effectLst/>
                          <a:latin typeface="Calibri" panose="020F0502020204030204" pitchFamily="34" charset="0"/>
                        </a:rPr>
                        <a:t>2 %</a:t>
                      </a:r>
                    </a:p>
                  </a:txBody>
                  <a:tcPr marL="9525" marR="9525" marT="9525" marB="0" anchor="ctr">
                    <a:noFill/>
                  </a:tcPr>
                </a:tc>
                <a:extLst>
                  <a:ext uri="{0D108BD9-81ED-4DB2-BD59-A6C34878D82A}">
                    <a16:rowId xmlns:a16="http://schemas.microsoft.com/office/drawing/2014/main" val="145630644"/>
                  </a:ext>
                </a:extLst>
              </a:tr>
            </a:tbl>
          </a:graphicData>
        </a:graphic>
      </p:graphicFrame>
      <p:graphicFrame>
        <p:nvGraphicFramePr>
          <p:cNvPr id="12" name="Taulukko 11">
            <a:extLst>
              <a:ext uri="{FF2B5EF4-FFF2-40B4-BE49-F238E27FC236}">
                <a16:creationId xmlns:a16="http://schemas.microsoft.com/office/drawing/2014/main" id="{7BAC4F30-3295-46E0-8581-237C5417FAD1}"/>
              </a:ext>
            </a:extLst>
          </p:cNvPr>
          <p:cNvGraphicFramePr>
            <a:graphicFrameLocks noGrp="1"/>
          </p:cNvGraphicFramePr>
          <p:nvPr>
            <p:extLst>
              <p:ext uri="{D42A27DB-BD31-4B8C-83A1-F6EECF244321}">
                <p14:modId xmlns:p14="http://schemas.microsoft.com/office/powerpoint/2010/main" val="797760291"/>
              </p:ext>
            </p:extLst>
          </p:nvPr>
        </p:nvGraphicFramePr>
        <p:xfrm>
          <a:off x="6397196" y="969486"/>
          <a:ext cx="2124000" cy="1044944"/>
        </p:xfrm>
        <a:graphic>
          <a:graphicData uri="http://schemas.openxmlformats.org/drawingml/2006/table">
            <a:tbl>
              <a:tblPr firstRow="1">
                <a:tableStyleId>{9D7B26C5-4107-4FEC-AEDC-1716B250A1EF}</a:tableStyleId>
              </a:tblPr>
              <a:tblGrid>
                <a:gridCol w="1620000">
                  <a:extLst>
                    <a:ext uri="{9D8B030D-6E8A-4147-A177-3AD203B41FA5}">
                      <a16:colId xmlns:a16="http://schemas.microsoft.com/office/drawing/2014/main" val="3812376348"/>
                    </a:ext>
                  </a:extLst>
                </a:gridCol>
                <a:gridCol w="504000">
                  <a:extLst>
                    <a:ext uri="{9D8B030D-6E8A-4147-A177-3AD203B41FA5}">
                      <a16:colId xmlns:a16="http://schemas.microsoft.com/office/drawing/2014/main" val="2097671238"/>
                    </a:ext>
                  </a:extLst>
                </a:gridCol>
              </a:tblGrid>
              <a:tr h="312644">
                <a:tc>
                  <a:txBody>
                    <a:bodyPr/>
                    <a:lstStyle/>
                    <a:p>
                      <a:pPr algn="l" fontAlgn="b"/>
                      <a:r>
                        <a:rPr lang="fi-FI" sz="900" b="1" u="none" strike="noStrike" dirty="0">
                          <a:solidFill>
                            <a:schemeClr val="tx1"/>
                          </a:solidFill>
                          <a:effectLst/>
                          <a:latin typeface="Calibri" panose="020F0502020204030204" pitchFamily="34" charset="0"/>
                          <a:cs typeface="Calibri" panose="020F0502020204030204" pitchFamily="34" charset="0"/>
                        </a:rPr>
                        <a:t>Arvioidut jäsenmaksut mielikuvan mukaan:</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b"/>
                      <a:r>
                        <a:rPr lang="fi-FI" sz="900" b="1" u="none" strike="noStrike" dirty="0">
                          <a:solidFill>
                            <a:schemeClr val="tx1"/>
                          </a:solidFill>
                          <a:effectLst/>
                          <a:latin typeface="Calibri" panose="020F0502020204030204" pitchFamily="34" charset="0"/>
                          <a:cs typeface="Calibri" panose="020F0502020204030204" pitchFamily="34" charset="0"/>
                        </a:rPr>
                        <a:t>Keskiarvo</a:t>
                      </a:r>
                      <a:endParaRPr lang="fi-FI" sz="9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192697458"/>
                  </a:ext>
                </a:extLst>
              </a:tr>
              <a:tr h="209828">
                <a:tc>
                  <a:txBody>
                    <a:bodyPr/>
                    <a:lstStyle/>
                    <a:p>
                      <a:pPr algn="l" fontAlgn="b"/>
                      <a:r>
                        <a:rPr lang="fi-FI" sz="900" b="0" u="none" strike="noStrike" dirty="0">
                          <a:solidFill>
                            <a:schemeClr val="tx1"/>
                          </a:solidFill>
                          <a:effectLst/>
                          <a:latin typeface="Calibri" panose="020F0502020204030204" pitchFamily="34" charset="0"/>
                          <a:cs typeface="Calibri" panose="020F0502020204030204" pitchFamily="34" charset="0"/>
                        </a:rPr>
                        <a:t>liian kallis</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b"/>
                      <a:r>
                        <a:rPr lang="fi-FI" sz="900" b="0" u="none" strike="noStrike" dirty="0">
                          <a:solidFill>
                            <a:schemeClr val="tx1"/>
                          </a:solidFill>
                          <a:effectLst/>
                          <a:latin typeface="Calibri" panose="020F0502020204030204" pitchFamily="34" charset="0"/>
                          <a:cs typeface="Calibri" panose="020F0502020204030204" pitchFamily="34" charset="0"/>
                        </a:rPr>
                        <a:t>71,56 €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170000108"/>
                  </a:ext>
                </a:extLst>
              </a:tr>
              <a:tr h="209828">
                <a:tc>
                  <a:txBody>
                    <a:bodyPr/>
                    <a:lstStyle/>
                    <a:p>
                      <a:pPr algn="l" fontAlgn="b"/>
                      <a:r>
                        <a:rPr lang="fi-FI" sz="900" b="0" u="none" strike="noStrike">
                          <a:solidFill>
                            <a:schemeClr val="tx1"/>
                          </a:solidFill>
                          <a:effectLst/>
                          <a:latin typeface="Calibri" panose="020F0502020204030204" pitchFamily="34" charset="0"/>
                          <a:cs typeface="Calibri" panose="020F0502020204030204" pitchFamily="34" charset="0"/>
                        </a:rPr>
                        <a:t>hinta on kohtuullinen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b"/>
                      <a:r>
                        <a:rPr lang="fi-FI" sz="900" b="0" u="none" strike="noStrike" dirty="0">
                          <a:solidFill>
                            <a:schemeClr val="tx1"/>
                          </a:solidFill>
                          <a:effectLst/>
                          <a:latin typeface="Calibri" panose="020F0502020204030204" pitchFamily="34" charset="0"/>
                          <a:cs typeface="Calibri" panose="020F0502020204030204" pitchFamily="34" charset="0"/>
                        </a:rPr>
                        <a:t>46,74 €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693304242"/>
                  </a:ext>
                </a:extLst>
              </a:tr>
              <a:tr h="312644">
                <a:tc>
                  <a:txBody>
                    <a:bodyPr/>
                    <a:lstStyle/>
                    <a:p>
                      <a:pPr algn="l" fontAlgn="b"/>
                      <a:r>
                        <a:rPr lang="fi-FI" sz="900" b="0" u="none" strike="noStrike">
                          <a:solidFill>
                            <a:schemeClr val="tx1"/>
                          </a:solidFill>
                          <a:effectLst/>
                          <a:latin typeface="Calibri" panose="020F0502020204030204" pitchFamily="34" charset="0"/>
                          <a:cs typeface="Calibri" panose="020F0502020204030204" pitchFamily="34" charset="0"/>
                        </a:rPr>
                        <a:t>maksu on halpa ja se voisi mielestäni olla kalliimpikin</a:t>
                      </a:r>
                      <a:endParaRPr lang="fi-FI" sz="9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b"/>
                      <a:r>
                        <a:rPr lang="fi-FI" sz="900" b="0" u="none" strike="noStrike" dirty="0">
                          <a:solidFill>
                            <a:schemeClr val="tx1"/>
                          </a:solidFill>
                          <a:effectLst/>
                          <a:latin typeface="Calibri" panose="020F0502020204030204" pitchFamily="34" charset="0"/>
                          <a:cs typeface="Calibri" panose="020F0502020204030204" pitchFamily="34" charset="0"/>
                        </a:rPr>
                        <a:t>50,06 €</a:t>
                      </a:r>
                      <a:endParaRPr lang="fi-FI" sz="9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7263380"/>
                  </a:ext>
                </a:extLst>
              </a:tr>
            </a:tbl>
          </a:graphicData>
        </a:graphic>
      </p:graphicFrame>
      <p:sp>
        <p:nvSpPr>
          <p:cNvPr id="18" name="Tekstiruutu 17">
            <a:extLst>
              <a:ext uri="{FF2B5EF4-FFF2-40B4-BE49-F238E27FC236}">
                <a16:creationId xmlns:a16="http://schemas.microsoft.com/office/drawing/2014/main" id="{974A1E4C-26EA-4F58-BB8D-A690D63C7E50}"/>
              </a:ext>
            </a:extLst>
          </p:cNvPr>
          <p:cNvSpPr txBox="1"/>
          <p:nvPr/>
        </p:nvSpPr>
        <p:spPr>
          <a:xfrm>
            <a:off x="259819" y="3529041"/>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2072488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4" y="763451"/>
            <a:ext cx="6538250" cy="334785"/>
          </a:xfrm>
        </p:spPr>
        <p:txBody>
          <a:bodyPr>
            <a:normAutofit/>
          </a:bodyPr>
          <a:lstStyle/>
          <a:p>
            <a:r>
              <a:rPr lang="fi-FI" dirty="0"/>
              <a:t>Kiinnostus Yrittäjäkassaan liittymiseen</a:t>
            </a:r>
            <a:endParaRPr lang="fi-FI" dirty="0">
              <a:solidFill>
                <a:srgbClr val="FF0000"/>
              </a:solidFill>
            </a:endParaRPr>
          </a:p>
        </p:txBody>
      </p:sp>
      <p:sp>
        <p:nvSpPr>
          <p:cNvPr id="7" name="Slide Number Placeholder 6">
            <a:extLst>
              <a:ext uri="{FF2B5EF4-FFF2-40B4-BE49-F238E27FC236}">
                <a16:creationId xmlns:a16="http://schemas.microsoft.com/office/drawing/2014/main" id="{4422140D-56EF-2A45-B826-6E2627CA6528}"/>
              </a:ext>
            </a:extLst>
          </p:cNvPr>
          <p:cNvSpPr>
            <a:spLocks noGrp="1"/>
          </p:cNvSpPr>
          <p:nvPr>
            <p:ph type="sldNum" sz="quarter" idx="4"/>
          </p:nvPr>
        </p:nvSpPr>
        <p:spPr/>
        <p:txBody>
          <a:bodyPr/>
          <a:lstStyle/>
          <a:p>
            <a:fld id="{AB3F14FD-01A9-644F-977D-C402962FAC32}" type="slidenum">
              <a:rPr lang="en-US" smtClean="0"/>
              <a:pPr/>
              <a:t>34</a:t>
            </a:fld>
            <a:endParaRPr lang="en-US" dirty="0"/>
          </a:p>
        </p:txBody>
      </p:sp>
      <p:pic>
        <p:nvPicPr>
          <p:cNvPr id="4" name="Kuva 3">
            <a:extLst>
              <a:ext uri="{FF2B5EF4-FFF2-40B4-BE49-F238E27FC236}">
                <a16:creationId xmlns:a16="http://schemas.microsoft.com/office/drawing/2014/main" id="{BFEC022F-D8C0-4085-87AE-0DF9B29CF9C0}"/>
              </a:ext>
            </a:extLst>
          </p:cNvPr>
          <p:cNvPicPr>
            <a:picLocks noChangeAspect="1"/>
          </p:cNvPicPr>
          <p:nvPr/>
        </p:nvPicPr>
        <p:blipFill>
          <a:blip r:embed="rId3"/>
          <a:stretch>
            <a:fillRect/>
          </a:stretch>
        </p:blipFill>
        <p:spPr>
          <a:xfrm>
            <a:off x="1684804" y="1273959"/>
            <a:ext cx="6105991" cy="2306509"/>
          </a:xfrm>
          <a:prstGeom prst="rect">
            <a:avLst/>
          </a:prstGeom>
        </p:spPr>
      </p:pic>
      <p:sp>
        <p:nvSpPr>
          <p:cNvPr id="14" name="Tekstiruutu 13">
            <a:extLst>
              <a:ext uri="{FF2B5EF4-FFF2-40B4-BE49-F238E27FC236}">
                <a16:creationId xmlns:a16="http://schemas.microsoft.com/office/drawing/2014/main" id="{F28002C7-6115-450A-BDB9-F2FEB8470E47}"/>
              </a:ext>
            </a:extLst>
          </p:cNvPr>
          <p:cNvSpPr txBox="1"/>
          <p:nvPr/>
        </p:nvSpPr>
        <p:spPr>
          <a:xfrm>
            <a:off x="6206714" y="1425213"/>
            <a:ext cx="1713502" cy="707886"/>
          </a:xfrm>
          <a:prstGeom prst="rect">
            <a:avLst/>
          </a:prstGeom>
          <a:solidFill>
            <a:schemeClr val="bg1"/>
          </a:solidFill>
          <a:ln>
            <a:solidFill>
              <a:schemeClr val="tx1"/>
            </a:solidFill>
          </a:ln>
        </p:spPr>
        <p:txBody>
          <a:bodyPr wrap="square" rtlCol="0">
            <a:spAutoFit/>
          </a:bodyPr>
          <a:lstStyle/>
          <a:p>
            <a:r>
              <a:rPr lang="fi-FI" sz="1000" b="1" dirty="0">
                <a:latin typeface="Georgia" panose="02040502050405020303" pitchFamily="18" charset="0"/>
              </a:rPr>
              <a:t>Erittäin + melko kiinnostunut -osuudet:</a:t>
            </a:r>
          </a:p>
          <a:p>
            <a:r>
              <a:rPr lang="fi-FI" sz="1000" b="1" dirty="0">
                <a:solidFill>
                  <a:schemeClr val="accent5">
                    <a:lumMod val="75000"/>
                  </a:schemeClr>
                </a:solidFill>
                <a:latin typeface="Georgia" panose="02040502050405020303" pitchFamily="18" charset="0"/>
              </a:rPr>
              <a:t>2022: 43 %</a:t>
            </a:r>
          </a:p>
          <a:p>
            <a:r>
              <a:rPr lang="fi-FI" sz="1000" dirty="0">
                <a:latin typeface="Georgia" panose="02040502050405020303" pitchFamily="18" charset="0"/>
              </a:rPr>
              <a:t>2019: 49 %</a:t>
            </a:r>
          </a:p>
        </p:txBody>
      </p:sp>
      <p:sp>
        <p:nvSpPr>
          <p:cNvPr id="16" name="Sisällön paikkamerkki 5">
            <a:extLst>
              <a:ext uri="{FF2B5EF4-FFF2-40B4-BE49-F238E27FC236}">
                <a16:creationId xmlns:a16="http://schemas.microsoft.com/office/drawing/2014/main" id="{CC3FC267-2727-4773-9FF1-E6A4DE1C6503}"/>
              </a:ext>
            </a:extLst>
          </p:cNvPr>
          <p:cNvSpPr txBox="1">
            <a:spLocks/>
          </p:cNvSpPr>
          <p:nvPr/>
        </p:nvSpPr>
        <p:spPr>
          <a:xfrm>
            <a:off x="-55002" y="1337215"/>
            <a:ext cx="1555383" cy="883881"/>
          </a:xfrm>
          <a:prstGeom prst="rect">
            <a:avLst/>
          </a:prstGeom>
        </p:spPr>
        <p:txBody>
          <a:bodyPr vert="horz" lIns="91440" tIns="45720" rIns="91440" bIns="45720" rtlCol="0">
            <a:noAutofit/>
          </a:bodyPr>
          <a:lstStyle/>
          <a:p>
            <a:pPr marL="177800" marR="0" lvl="0" indent="-177800" algn="l" defTabSz="685800" rtl="0" eaLnBrk="1" fontAlgn="auto" latinLnBrk="0" hangingPunct="1">
              <a:spcBef>
                <a:spcPts val="600"/>
              </a:spcBef>
              <a:spcAft>
                <a:spcPts val="0"/>
              </a:spcAft>
              <a:buClrTx/>
              <a:buSzTx/>
              <a:buFont typeface="Arial" pitchFamily="34" charset="0"/>
              <a:buChar char="•"/>
              <a:tabLst/>
              <a:defRPr/>
            </a:pPr>
            <a:r>
              <a:rPr lang="fi-FI" sz="1000" dirty="0">
                <a:latin typeface="Georgia" charset="0"/>
                <a:ea typeface="Georgia" charset="0"/>
                <a:cs typeface="Georgia" charset="0"/>
              </a:rPr>
              <a:t>Alle vuoden ja 1-3 vuotta yrittäjänä toimineet olivat muita kiinnostuneempia liittymään Yrittäjäkassaan.</a:t>
            </a:r>
          </a:p>
          <a:p>
            <a:pPr marL="177800" marR="0" lvl="0" indent="-177800" algn="l" defTabSz="685800" rtl="0" eaLnBrk="1" fontAlgn="auto" latinLnBrk="0" hangingPunct="1">
              <a:spcBef>
                <a:spcPts val="600"/>
              </a:spcBef>
              <a:spcAft>
                <a:spcPts val="0"/>
              </a:spcAft>
              <a:buClrTx/>
              <a:buSzTx/>
              <a:buFont typeface="Arial" pitchFamily="34" charset="0"/>
              <a:buChar char="•"/>
              <a:tabLst/>
              <a:defRPr/>
            </a:pPr>
            <a:r>
              <a:rPr lang="fi-FI" sz="1000" dirty="0">
                <a:latin typeface="Georgia" charset="0"/>
                <a:ea typeface="Georgia" charset="0"/>
                <a:cs typeface="Georgia" charset="0"/>
              </a:rPr>
              <a:t>Lisäksi mitä vähemmän vastaaja tunsi Yrittäjäkassan toimintaa, sitä kiinnostuneempia oltiin liittymisestä. </a:t>
            </a:r>
          </a:p>
        </p:txBody>
      </p:sp>
      <p:graphicFrame>
        <p:nvGraphicFramePr>
          <p:cNvPr id="18" name="Taulukko 17">
            <a:extLst>
              <a:ext uri="{FF2B5EF4-FFF2-40B4-BE49-F238E27FC236}">
                <a16:creationId xmlns:a16="http://schemas.microsoft.com/office/drawing/2014/main" id="{DBCADBC9-8D0C-400E-A5F7-B6CA37EF04B2}"/>
              </a:ext>
            </a:extLst>
          </p:cNvPr>
          <p:cNvGraphicFramePr>
            <a:graphicFrameLocks noGrp="1"/>
          </p:cNvGraphicFramePr>
          <p:nvPr>
            <p:extLst>
              <p:ext uri="{D42A27DB-BD31-4B8C-83A1-F6EECF244321}">
                <p14:modId xmlns:p14="http://schemas.microsoft.com/office/powerpoint/2010/main" val="680203454"/>
              </p:ext>
            </p:extLst>
          </p:nvPr>
        </p:nvGraphicFramePr>
        <p:xfrm>
          <a:off x="1500381" y="3688155"/>
          <a:ext cx="6876000" cy="1231995"/>
        </p:xfrm>
        <a:graphic>
          <a:graphicData uri="http://schemas.openxmlformats.org/drawingml/2006/table">
            <a:tbl>
              <a:tblPr firstRow="1">
                <a:tableStyleId>{9D7B26C5-4107-4FEC-AEDC-1716B250A1EF}</a:tableStyleId>
              </a:tblPr>
              <a:tblGrid>
                <a:gridCol w="1548000">
                  <a:extLst>
                    <a:ext uri="{9D8B030D-6E8A-4147-A177-3AD203B41FA5}">
                      <a16:colId xmlns:a16="http://schemas.microsoft.com/office/drawing/2014/main" val="134636034"/>
                    </a:ext>
                  </a:extLst>
                </a:gridCol>
                <a:gridCol w="576000">
                  <a:extLst>
                    <a:ext uri="{9D8B030D-6E8A-4147-A177-3AD203B41FA5}">
                      <a16:colId xmlns:a16="http://schemas.microsoft.com/office/drawing/2014/main" val="2470387295"/>
                    </a:ext>
                  </a:extLst>
                </a:gridCol>
                <a:gridCol w="648000">
                  <a:extLst>
                    <a:ext uri="{9D8B030D-6E8A-4147-A177-3AD203B41FA5}">
                      <a16:colId xmlns:a16="http://schemas.microsoft.com/office/drawing/2014/main" val="3008417704"/>
                    </a:ext>
                  </a:extLst>
                </a:gridCol>
                <a:gridCol w="540000">
                  <a:extLst>
                    <a:ext uri="{9D8B030D-6E8A-4147-A177-3AD203B41FA5}">
                      <a16:colId xmlns:a16="http://schemas.microsoft.com/office/drawing/2014/main" val="401149009"/>
                    </a:ext>
                  </a:extLst>
                </a:gridCol>
                <a:gridCol w="720000">
                  <a:extLst>
                    <a:ext uri="{9D8B030D-6E8A-4147-A177-3AD203B41FA5}">
                      <a16:colId xmlns:a16="http://schemas.microsoft.com/office/drawing/2014/main" val="3214524344"/>
                    </a:ext>
                  </a:extLst>
                </a:gridCol>
                <a:gridCol w="936000">
                  <a:extLst>
                    <a:ext uri="{9D8B030D-6E8A-4147-A177-3AD203B41FA5}">
                      <a16:colId xmlns:a16="http://schemas.microsoft.com/office/drawing/2014/main" val="119551475"/>
                    </a:ext>
                  </a:extLst>
                </a:gridCol>
                <a:gridCol w="1080000">
                  <a:extLst>
                    <a:ext uri="{9D8B030D-6E8A-4147-A177-3AD203B41FA5}">
                      <a16:colId xmlns:a16="http://schemas.microsoft.com/office/drawing/2014/main" val="115153411"/>
                    </a:ext>
                  </a:extLst>
                </a:gridCol>
                <a:gridCol w="828000">
                  <a:extLst>
                    <a:ext uri="{9D8B030D-6E8A-4147-A177-3AD203B41FA5}">
                      <a16:colId xmlns:a16="http://schemas.microsoft.com/office/drawing/2014/main" val="4282426215"/>
                    </a:ext>
                  </a:extLst>
                </a:gridCol>
              </a:tblGrid>
              <a:tr h="517772">
                <a:tc>
                  <a:txBody>
                    <a:bodyPr/>
                    <a:lstStyle/>
                    <a:p>
                      <a:pPr algn="l" fontAlgn="b"/>
                      <a:r>
                        <a:rPr lang="fi-FI" sz="1000" b="1" i="0" u="none" strike="noStrike" dirty="0">
                          <a:solidFill>
                            <a:schemeClr val="tx1"/>
                          </a:solidFill>
                          <a:effectLst/>
                          <a:latin typeface="Calibri" panose="020F0502020204030204" pitchFamily="34" charset="0"/>
                          <a:cs typeface="Calibri" panose="020F0502020204030204" pitchFamily="34" charset="0"/>
                        </a:rPr>
                        <a:t>Asuinalueen mukaan</a:t>
                      </a: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Helsinki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Itä-Suomi </a:t>
                      </a:r>
                      <a:r>
                        <a:rPr lang="fi-FI" sz="1000" b="0" u="none" strike="noStrike" dirty="0">
                          <a:solidFill>
                            <a:schemeClr val="tx1"/>
                          </a:solidFill>
                          <a:effectLst/>
                          <a:latin typeface="Calibri" panose="020F0502020204030204" pitchFamily="34" charset="0"/>
                          <a:cs typeface="Calibri" panose="020F0502020204030204" pitchFamily="34" charset="0"/>
                        </a:rPr>
                        <a:t>(n=112)</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Lappi </a:t>
                      </a:r>
                    </a:p>
                    <a:p>
                      <a:pPr algn="ctr" fontAlgn="b"/>
                      <a:r>
                        <a:rPr lang="fi-FI" sz="1000" b="0" u="none" strike="noStrike" dirty="0">
                          <a:solidFill>
                            <a:schemeClr val="tx1"/>
                          </a:solidFill>
                          <a:effectLst/>
                          <a:latin typeface="Calibri" panose="020F0502020204030204" pitchFamily="34" charset="0"/>
                          <a:cs typeface="Calibri" panose="020F0502020204030204" pitchFamily="34" charset="0"/>
                        </a:rPr>
                        <a:t>(n=27)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Länsi-Suomi </a:t>
                      </a:r>
                      <a:r>
                        <a:rPr lang="fi-FI" sz="1000" b="0" u="none" strike="noStrike" dirty="0">
                          <a:solidFill>
                            <a:schemeClr val="tx1"/>
                          </a:solidFill>
                          <a:effectLst/>
                          <a:latin typeface="Calibri" panose="020F0502020204030204" pitchFamily="34" charset="0"/>
                          <a:cs typeface="Calibri" panose="020F0502020204030204" pitchFamily="34" charset="0"/>
                        </a:rPr>
                        <a:t>(n=245)</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Etelä-Suomi </a:t>
                      </a:r>
                      <a:r>
                        <a:rPr lang="fi-FI" sz="1000" b="0" u="none" strike="noStrike" dirty="0">
                          <a:solidFill>
                            <a:schemeClr val="tx1"/>
                          </a:solidFill>
                          <a:effectLst/>
                          <a:latin typeface="Calibri" panose="020F0502020204030204" pitchFamily="34" charset="0"/>
                          <a:cs typeface="Calibri" panose="020F0502020204030204" pitchFamily="34" charset="0"/>
                        </a:rPr>
                        <a:t>(n=181)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muu pääkaupunkiseutu </a:t>
                      </a:r>
                      <a:r>
                        <a:rPr lang="fi-FI" sz="1000" b="0" u="none" strike="noStrike" dirty="0">
                          <a:solidFill>
                            <a:schemeClr val="tx1"/>
                          </a:solidFill>
                          <a:effectLst/>
                          <a:latin typeface="Calibri" panose="020F0502020204030204" pitchFamily="34" charset="0"/>
                          <a:cs typeface="Calibri" panose="020F0502020204030204" pitchFamily="34" charset="0"/>
                        </a:rPr>
                        <a:t>(n=117)</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tc>
                  <a:txBody>
                    <a:bodyPr/>
                    <a:lstStyle/>
                    <a:p>
                      <a:pPr algn="ctr" fontAlgn="b"/>
                      <a:r>
                        <a:rPr lang="fi-FI" sz="1000" b="1" u="none" strike="noStrike" dirty="0">
                          <a:solidFill>
                            <a:schemeClr val="tx1"/>
                          </a:solidFill>
                          <a:effectLst/>
                          <a:latin typeface="Calibri" panose="020F0502020204030204" pitchFamily="34" charset="0"/>
                          <a:cs typeface="Calibri" panose="020F0502020204030204" pitchFamily="34" charset="0"/>
                        </a:rPr>
                        <a:t>Pohjois-Suomi </a:t>
                      </a:r>
                      <a:r>
                        <a:rPr lang="fi-FI" sz="1000" b="0" u="none" strike="noStrike" dirty="0">
                          <a:solidFill>
                            <a:schemeClr val="tx1"/>
                          </a:solidFill>
                          <a:effectLst/>
                          <a:latin typeface="Calibri" panose="020F0502020204030204" pitchFamily="34" charset="0"/>
                          <a:cs typeface="Calibri" panose="020F0502020204030204" pitchFamily="34" charset="0"/>
                        </a:rPr>
                        <a:t>(n=61)</a:t>
                      </a:r>
                      <a:endParaRPr lang="fi-FI" sz="1000" b="0" i="0" u="none" strike="noStrike" dirty="0">
                        <a:solidFill>
                          <a:schemeClr val="tx1"/>
                        </a:solidFill>
                        <a:effectLst/>
                        <a:latin typeface="Calibri" panose="020F0502020204030204" pitchFamily="34" charset="0"/>
                        <a:cs typeface="Calibri" panose="020F0502020204030204" pitchFamily="34" charset="0"/>
                      </a:endParaRPr>
                    </a:p>
                  </a:txBody>
                  <a:tcPr marL="5442" marR="5442" marT="5442" marB="0" anchor="ctr"/>
                </a:tc>
                <a:extLst>
                  <a:ext uri="{0D108BD9-81ED-4DB2-BD59-A6C34878D82A}">
                    <a16:rowId xmlns:a16="http://schemas.microsoft.com/office/drawing/2014/main" val="915552773"/>
                  </a:ext>
                </a:extLst>
              </a:tr>
              <a:tr h="181221">
                <a:tc>
                  <a:txBody>
                    <a:bodyPr/>
                    <a:lstStyle/>
                    <a:p>
                      <a:pPr algn="l" fontAlgn="b"/>
                      <a:r>
                        <a:rPr lang="fi-FI" sz="1000" b="0" i="0" u="none" strike="noStrike">
                          <a:solidFill>
                            <a:schemeClr val="tx1"/>
                          </a:solidFill>
                          <a:effectLst/>
                          <a:latin typeface="Calibri" panose="020F0502020204030204" pitchFamily="34" charset="0"/>
                        </a:rPr>
                        <a:t>erittäin kiinnostunut</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4 %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9 %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7 %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3 %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9 %</a:t>
                      </a:r>
                    </a:p>
                  </a:txBody>
                  <a:tcPr marL="9525" marR="9525" marT="9525" marB="0" anchor="ctr">
                    <a:solidFill>
                      <a:schemeClr val="bg1"/>
                    </a:solidFill>
                  </a:tcPr>
                </a:tc>
                <a:tc>
                  <a:txBody>
                    <a:bodyPr/>
                    <a:lstStyle/>
                    <a:p>
                      <a:pPr algn="ctr" fontAlgn="b"/>
                      <a:r>
                        <a:rPr lang="fi-FI" sz="1000" b="1" i="0" u="none" strike="noStrike" dirty="0">
                          <a:solidFill>
                            <a:schemeClr val="tx1"/>
                          </a:solidFill>
                          <a:effectLst/>
                          <a:latin typeface="Calibri" panose="020F0502020204030204" pitchFamily="34" charset="0"/>
                        </a:rPr>
                        <a:t>13 %</a:t>
                      </a:r>
                    </a:p>
                  </a:txBody>
                  <a:tcPr marL="9525" marR="9525" marT="9525" marB="0" anchor="ctr">
                    <a:solidFill>
                      <a:schemeClr val="accent1">
                        <a:lumMod val="40000"/>
                        <a:lumOff val="60000"/>
                      </a:schemeClr>
                    </a:solidFill>
                  </a:tcPr>
                </a:tc>
                <a:tc>
                  <a:txBody>
                    <a:bodyPr/>
                    <a:lstStyle/>
                    <a:p>
                      <a:pPr algn="ctr" fontAlgn="b"/>
                      <a:r>
                        <a:rPr lang="fi-FI" sz="1000" b="1" i="0" u="none" strike="noStrike" dirty="0">
                          <a:solidFill>
                            <a:schemeClr val="tx1"/>
                          </a:solidFill>
                          <a:effectLst/>
                          <a:latin typeface="Calibri" panose="020F0502020204030204" pitchFamily="34" charset="0"/>
                        </a:rPr>
                        <a:t>15 %</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331926564"/>
                  </a:ext>
                </a:extLst>
              </a:tr>
              <a:tr h="181221">
                <a:tc>
                  <a:txBody>
                    <a:bodyPr/>
                    <a:lstStyle/>
                    <a:p>
                      <a:pPr algn="l" fontAlgn="b"/>
                      <a:r>
                        <a:rPr lang="fi-FI" sz="1000" b="0" i="0" u="none" strike="noStrike">
                          <a:solidFill>
                            <a:schemeClr val="tx1"/>
                          </a:solidFill>
                          <a:effectLst/>
                          <a:latin typeface="Calibri" panose="020F0502020204030204" pitchFamily="34" charset="0"/>
                        </a:rPr>
                        <a:t>melko kiinnostunut</a:t>
                      </a:r>
                    </a:p>
                  </a:txBody>
                  <a:tcPr marL="9525" marR="9525" marT="9525" marB="0" anchor="ctr"/>
                </a:tc>
                <a:tc>
                  <a:txBody>
                    <a:bodyPr/>
                    <a:lstStyle/>
                    <a:p>
                      <a:pPr algn="ctr" fontAlgn="b"/>
                      <a:r>
                        <a:rPr lang="fi-FI" sz="1000" b="1" i="0" u="none" strike="noStrike" dirty="0">
                          <a:solidFill>
                            <a:schemeClr val="tx1"/>
                          </a:solidFill>
                          <a:effectLst/>
                          <a:latin typeface="Calibri" panose="020F0502020204030204" pitchFamily="34" charset="0"/>
                        </a:rPr>
                        <a:t>44 %</a:t>
                      </a:r>
                    </a:p>
                  </a:txBody>
                  <a:tcPr marL="9525" marR="9525" marT="9525" marB="0" anchor="ctr">
                    <a:solidFill>
                      <a:schemeClr val="accent1">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36 %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30 %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38 %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30 %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26 %</a:t>
                      </a:r>
                    </a:p>
                  </a:txBody>
                  <a:tcPr marL="9525" marR="9525" marT="9525" marB="0" anchor="ctr">
                    <a:solidFill>
                      <a:schemeClr val="bg1"/>
                    </a:solidFill>
                  </a:tcPr>
                </a:tc>
                <a:tc>
                  <a:txBody>
                    <a:bodyPr/>
                    <a:lstStyle/>
                    <a:p>
                      <a:pPr algn="ctr" fontAlgn="b"/>
                      <a:r>
                        <a:rPr lang="fi-FI" sz="1000" b="1" i="0" u="none" strike="noStrike" dirty="0">
                          <a:solidFill>
                            <a:schemeClr val="tx1"/>
                          </a:solidFill>
                          <a:effectLst/>
                          <a:latin typeface="Calibri" panose="020F0502020204030204" pitchFamily="34" charset="0"/>
                        </a:rPr>
                        <a:t>39 %</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93643756"/>
                  </a:ext>
                </a:extLst>
              </a:tr>
              <a:tr h="351781">
                <a:tc>
                  <a:txBody>
                    <a:bodyPr/>
                    <a:lstStyle/>
                    <a:p>
                      <a:pPr algn="l" fontAlgn="b"/>
                      <a:r>
                        <a:rPr lang="fi-FI" sz="1000" b="0" i="0" u="none" strike="noStrike" dirty="0">
                          <a:solidFill>
                            <a:schemeClr val="tx1"/>
                          </a:solidFill>
                          <a:effectLst/>
                          <a:latin typeface="Calibri" panose="020F0502020204030204" pitchFamily="34" charset="0"/>
                        </a:rPr>
                        <a:t>en ole kiinnostunut</a:t>
                      </a:r>
                    </a:p>
                  </a:txBody>
                  <a:tcPr marL="9525" marR="9525" marT="9525" marB="0" anchor="ctr"/>
                </a:tc>
                <a:tc>
                  <a:txBody>
                    <a:bodyPr/>
                    <a:lstStyle/>
                    <a:p>
                      <a:pPr algn="ctr" fontAlgn="b"/>
                      <a:r>
                        <a:rPr lang="fi-FI" sz="1000" b="0" i="0" u="none" strike="noStrike" dirty="0">
                          <a:solidFill>
                            <a:schemeClr val="tx1"/>
                          </a:solidFill>
                          <a:effectLst/>
                          <a:latin typeface="Calibri" panose="020F0502020204030204" pitchFamily="34" charset="0"/>
                        </a:rPr>
                        <a:t>52 %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55 %</a:t>
                      </a:r>
                    </a:p>
                  </a:txBody>
                  <a:tcPr marL="9525" marR="9525" marT="9525" marB="0" anchor="ctr">
                    <a:solidFill>
                      <a:schemeClr val="bg1"/>
                    </a:solidFill>
                  </a:tcPr>
                </a:tc>
                <a:tc>
                  <a:txBody>
                    <a:bodyPr/>
                    <a:lstStyle/>
                    <a:p>
                      <a:pPr algn="ctr" fontAlgn="b"/>
                      <a:r>
                        <a:rPr lang="fi-FI" sz="1000" b="1" i="0" u="none" strike="noStrike" dirty="0">
                          <a:solidFill>
                            <a:schemeClr val="tx1"/>
                          </a:solidFill>
                          <a:effectLst/>
                          <a:latin typeface="Calibri" panose="020F0502020204030204" pitchFamily="34" charset="0"/>
                        </a:rPr>
                        <a:t>63 %</a:t>
                      </a:r>
                    </a:p>
                  </a:txBody>
                  <a:tcPr marL="9525" marR="9525" marT="9525" marB="0" anchor="ctr">
                    <a:solidFill>
                      <a:schemeClr val="accent5">
                        <a:lumMod val="40000"/>
                        <a:lumOff val="60000"/>
                      </a:schemeClr>
                    </a:solidFill>
                  </a:tcPr>
                </a:tc>
                <a:tc>
                  <a:txBody>
                    <a:bodyPr/>
                    <a:lstStyle/>
                    <a:p>
                      <a:pPr algn="ctr" fontAlgn="b"/>
                      <a:r>
                        <a:rPr lang="fi-FI" sz="1000" b="0" i="0" u="none" strike="noStrike" dirty="0">
                          <a:solidFill>
                            <a:schemeClr val="tx1"/>
                          </a:solidFill>
                          <a:effectLst/>
                          <a:latin typeface="Calibri" panose="020F0502020204030204" pitchFamily="34" charset="0"/>
                        </a:rPr>
                        <a:t>59 %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61 %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61 %</a:t>
                      </a:r>
                    </a:p>
                  </a:txBody>
                  <a:tcPr marL="9525" marR="9525" marT="9525" marB="0" anchor="ctr">
                    <a:solidFill>
                      <a:schemeClr val="bg1"/>
                    </a:solidFill>
                  </a:tcPr>
                </a:tc>
                <a:tc>
                  <a:txBody>
                    <a:bodyPr/>
                    <a:lstStyle/>
                    <a:p>
                      <a:pPr algn="ctr" fontAlgn="b"/>
                      <a:r>
                        <a:rPr lang="fi-FI" sz="1000" b="0" i="0" u="none" strike="noStrike" dirty="0">
                          <a:solidFill>
                            <a:schemeClr val="tx1"/>
                          </a:solidFill>
                          <a:effectLst/>
                          <a:latin typeface="Calibri" panose="020F0502020204030204" pitchFamily="34" charset="0"/>
                        </a:rPr>
                        <a:t>46 %</a:t>
                      </a:r>
                    </a:p>
                  </a:txBody>
                  <a:tcPr marL="9525" marR="9525" marT="9525" marB="0" anchor="ctr">
                    <a:solidFill>
                      <a:schemeClr val="bg1"/>
                    </a:solidFill>
                  </a:tcPr>
                </a:tc>
                <a:extLst>
                  <a:ext uri="{0D108BD9-81ED-4DB2-BD59-A6C34878D82A}">
                    <a16:rowId xmlns:a16="http://schemas.microsoft.com/office/drawing/2014/main" val="145630644"/>
                  </a:ext>
                </a:extLst>
              </a:tr>
            </a:tbl>
          </a:graphicData>
        </a:graphic>
      </p:graphicFrame>
      <p:sp>
        <p:nvSpPr>
          <p:cNvPr id="20" name="Tekstiruutu 19">
            <a:extLst>
              <a:ext uri="{FF2B5EF4-FFF2-40B4-BE49-F238E27FC236}">
                <a16:creationId xmlns:a16="http://schemas.microsoft.com/office/drawing/2014/main" id="{FCD22EEA-9C04-4501-90FC-69D03E4AAE68}"/>
              </a:ext>
            </a:extLst>
          </p:cNvPr>
          <p:cNvSpPr txBox="1"/>
          <p:nvPr/>
        </p:nvSpPr>
        <p:spPr>
          <a:xfrm>
            <a:off x="259819" y="3688155"/>
            <a:ext cx="1045029" cy="707886"/>
          </a:xfrm>
          <a:prstGeom prst="rect">
            <a:avLst/>
          </a:prstGeom>
          <a:noFill/>
          <a:ln>
            <a:solidFill>
              <a:schemeClr val="tx1"/>
            </a:solidFill>
          </a:ln>
        </p:spPr>
        <p:txBody>
          <a:bodyPr wrap="square" rtlCol="0">
            <a:spAutoFit/>
          </a:bodyPr>
          <a:lstStyle/>
          <a:p>
            <a:pPr>
              <a:spcBef>
                <a:spcPts val="0"/>
              </a:spcBef>
            </a:pPr>
            <a:r>
              <a:rPr lang="fi-FI" sz="800" dirty="0">
                <a:solidFill>
                  <a:schemeClr val="tx1"/>
                </a:solidFill>
                <a:latin typeface="Georgia" panose="02040502050405020303" pitchFamily="18" charset="0"/>
                <a:ea typeface="Tahoma" pitchFamily="34" charset="0"/>
                <a:cs typeface="Arial" panose="020B0604020202020204" pitchFamily="34" charset="0"/>
              </a:rPr>
              <a:t>Taulukosta jätetty Ahvenanmaa pois vähäisen vastausmäärän vuoksi (n=2).</a:t>
            </a:r>
          </a:p>
        </p:txBody>
      </p:sp>
    </p:spTree>
    <p:extLst>
      <p:ext uri="{BB962C8B-B14F-4D97-AF65-F5344CB8AC3E}">
        <p14:creationId xmlns:p14="http://schemas.microsoft.com/office/powerpoint/2010/main" val="393423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2399" y="611093"/>
            <a:ext cx="6480000" cy="334785"/>
          </a:xfrm>
        </p:spPr>
        <p:txBody>
          <a:bodyPr>
            <a:normAutofit fontScale="90000"/>
          </a:bodyPr>
          <a:lstStyle/>
          <a:p>
            <a:pPr lvl="0" defTabSz="685800">
              <a:defRPr/>
            </a:pPr>
            <a:r>
              <a:rPr lang="fi-FI" dirty="0"/>
              <a:t>Sanapilvi: Mitkä tekijät vaikuttavat kiinnostukseen liittyä Yrittäjäkassaan?</a:t>
            </a:r>
          </a:p>
        </p:txBody>
      </p:sp>
      <p:sp>
        <p:nvSpPr>
          <p:cNvPr id="3" name="Slide Number Placeholder 2">
            <a:extLst>
              <a:ext uri="{FF2B5EF4-FFF2-40B4-BE49-F238E27FC236}">
                <a16:creationId xmlns:a16="http://schemas.microsoft.com/office/drawing/2014/main" id="{5402F603-C500-EE47-BDE3-AF83581F29CB}"/>
              </a:ext>
            </a:extLst>
          </p:cNvPr>
          <p:cNvSpPr>
            <a:spLocks noGrp="1"/>
          </p:cNvSpPr>
          <p:nvPr>
            <p:ph type="sldNum" sz="quarter" idx="4"/>
          </p:nvPr>
        </p:nvSpPr>
        <p:spPr/>
        <p:txBody>
          <a:bodyPr/>
          <a:lstStyle/>
          <a:p>
            <a:fld id="{AB3F14FD-01A9-644F-977D-C402962FAC32}" type="slidenum">
              <a:rPr lang="en-US" smtClean="0"/>
              <a:pPr/>
              <a:t>35</a:t>
            </a:fld>
            <a:endParaRPr lang="en-US" dirty="0"/>
          </a:p>
        </p:txBody>
      </p:sp>
      <p:sp>
        <p:nvSpPr>
          <p:cNvPr id="10" name="Content Placeholder 3">
            <a:extLst>
              <a:ext uri="{FF2B5EF4-FFF2-40B4-BE49-F238E27FC236}">
                <a16:creationId xmlns:a16="http://schemas.microsoft.com/office/drawing/2014/main" id="{1C58FFC4-9195-7244-8C6B-8C5245716FBC}"/>
              </a:ext>
            </a:extLst>
          </p:cNvPr>
          <p:cNvSpPr txBox="1">
            <a:spLocks/>
          </p:cNvSpPr>
          <p:nvPr/>
        </p:nvSpPr>
        <p:spPr>
          <a:xfrm>
            <a:off x="2088444" y="4623364"/>
            <a:ext cx="568791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Arial" panose="020B0604020202020204" pitchFamily="34" charset="0"/>
                <a:ea typeface="Tahoma" pitchFamily="34" charset="0"/>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sp>
        <p:nvSpPr>
          <p:cNvPr id="6" name="Tekstiruutu 5">
            <a:extLst>
              <a:ext uri="{FF2B5EF4-FFF2-40B4-BE49-F238E27FC236}">
                <a16:creationId xmlns:a16="http://schemas.microsoft.com/office/drawing/2014/main" id="{92C59C76-4D75-4C98-8092-D4BA0A486F19}"/>
              </a:ext>
            </a:extLst>
          </p:cNvPr>
          <p:cNvSpPr txBox="1"/>
          <p:nvPr/>
        </p:nvSpPr>
        <p:spPr>
          <a:xfrm>
            <a:off x="259820" y="1444452"/>
            <a:ext cx="2029618" cy="276999"/>
          </a:xfrm>
          <a:prstGeom prst="rect">
            <a:avLst/>
          </a:prstGeom>
          <a:noFill/>
        </p:spPr>
        <p:txBody>
          <a:bodyPr wrap="square" rtlCol="0">
            <a:spAutoFit/>
          </a:bodyPr>
          <a:lstStyle/>
          <a:p>
            <a:r>
              <a:rPr lang="fi-FI" sz="1200" b="1" dirty="0">
                <a:solidFill>
                  <a:schemeClr val="accent1">
                    <a:lumMod val="75000"/>
                  </a:schemeClr>
                </a:solidFill>
                <a:latin typeface="Georgia" panose="02040502050405020303" pitchFamily="18" charset="0"/>
              </a:rPr>
              <a:t>Positiivisesti</a:t>
            </a:r>
            <a:r>
              <a:rPr lang="fi-FI" sz="1200" dirty="0">
                <a:solidFill>
                  <a:schemeClr val="accent1">
                    <a:lumMod val="75000"/>
                  </a:schemeClr>
                </a:solidFill>
                <a:latin typeface="Georgia" panose="02040502050405020303" pitchFamily="18" charset="0"/>
              </a:rPr>
              <a:t> </a:t>
            </a:r>
            <a:r>
              <a:rPr lang="fi-FI" sz="1000" dirty="0">
                <a:solidFill>
                  <a:schemeClr val="accent1">
                    <a:lumMod val="75000"/>
                  </a:schemeClr>
                </a:solidFill>
                <a:latin typeface="Georgia" panose="02040502050405020303" pitchFamily="18" charset="0"/>
              </a:rPr>
              <a:t>(n=358):</a:t>
            </a:r>
            <a:endParaRPr lang="en-US" sz="1200" dirty="0">
              <a:solidFill>
                <a:schemeClr val="accent1">
                  <a:lumMod val="75000"/>
                </a:schemeClr>
              </a:solidFill>
              <a:latin typeface="Georgia" panose="02040502050405020303" pitchFamily="18" charset="0"/>
            </a:endParaRPr>
          </a:p>
        </p:txBody>
      </p:sp>
      <p:sp>
        <p:nvSpPr>
          <p:cNvPr id="7" name="Tekstiruutu 6">
            <a:extLst>
              <a:ext uri="{FF2B5EF4-FFF2-40B4-BE49-F238E27FC236}">
                <a16:creationId xmlns:a16="http://schemas.microsoft.com/office/drawing/2014/main" id="{8C56A07E-BE90-447A-B966-86951CC34512}"/>
              </a:ext>
            </a:extLst>
          </p:cNvPr>
          <p:cNvSpPr txBox="1"/>
          <p:nvPr/>
        </p:nvSpPr>
        <p:spPr>
          <a:xfrm>
            <a:off x="4920887" y="2197971"/>
            <a:ext cx="2215558" cy="276999"/>
          </a:xfrm>
          <a:prstGeom prst="rect">
            <a:avLst/>
          </a:prstGeom>
          <a:noFill/>
        </p:spPr>
        <p:txBody>
          <a:bodyPr wrap="square" rtlCol="0">
            <a:spAutoFit/>
          </a:bodyPr>
          <a:lstStyle/>
          <a:p>
            <a:r>
              <a:rPr lang="fi-FI" sz="1200" b="1" dirty="0">
                <a:solidFill>
                  <a:schemeClr val="accent5">
                    <a:lumMod val="75000"/>
                  </a:schemeClr>
                </a:solidFill>
                <a:latin typeface="Georgia" panose="02040502050405020303" pitchFamily="18" charset="0"/>
              </a:rPr>
              <a:t>Negatiivisesti</a:t>
            </a:r>
            <a:r>
              <a:rPr lang="fi-FI" sz="1200" dirty="0">
                <a:solidFill>
                  <a:schemeClr val="accent5">
                    <a:lumMod val="75000"/>
                  </a:schemeClr>
                </a:solidFill>
                <a:latin typeface="Georgia" panose="02040502050405020303" pitchFamily="18" charset="0"/>
              </a:rPr>
              <a:t> </a:t>
            </a:r>
            <a:r>
              <a:rPr lang="fi-FI" sz="1050" dirty="0">
                <a:solidFill>
                  <a:schemeClr val="accent5">
                    <a:lumMod val="75000"/>
                  </a:schemeClr>
                </a:solidFill>
                <a:latin typeface="Georgia" panose="02040502050405020303" pitchFamily="18" charset="0"/>
              </a:rPr>
              <a:t>(n=383):</a:t>
            </a:r>
            <a:endParaRPr lang="en-US" sz="1200" dirty="0">
              <a:solidFill>
                <a:schemeClr val="accent5">
                  <a:lumMod val="75000"/>
                </a:schemeClr>
              </a:solidFill>
              <a:latin typeface="Georgia" panose="02040502050405020303" pitchFamily="18" charset="0"/>
            </a:endParaRPr>
          </a:p>
        </p:txBody>
      </p:sp>
      <p:pic>
        <p:nvPicPr>
          <p:cNvPr id="5" name="Kuva 4">
            <a:extLst>
              <a:ext uri="{FF2B5EF4-FFF2-40B4-BE49-F238E27FC236}">
                <a16:creationId xmlns:a16="http://schemas.microsoft.com/office/drawing/2014/main" id="{A771B30B-CA89-48E7-BC95-829A66D0135D}"/>
              </a:ext>
            </a:extLst>
          </p:cNvPr>
          <p:cNvPicPr>
            <a:picLocks noChangeAspect="1"/>
          </p:cNvPicPr>
          <p:nvPr/>
        </p:nvPicPr>
        <p:blipFill>
          <a:blip r:embed="rId3"/>
          <a:stretch>
            <a:fillRect/>
          </a:stretch>
        </p:blipFill>
        <p:spPr>
          <a:xfrm>
            <a:off x="101175" y="1693099"/>
            <a:ext cx="4683525" cy="2184058"/>
          </a:xfrm>
          <a:prstGeom prst="rect">
            <a:avLst/>
          </a:prstGeom>
        </p:spPr>
      </p:pic>
      <p:pic>
        <p:nvPicPr>
          <p:cNvPr id="9" name="Kuva 8">
            <a:extLst>
              <a:ext uri="{FF2B5EF4-FFF2-40B4-BE49-F238E27FC236}">
                <a16:creationId xmlns:a16="http://schemas.microsoft.com/office/drawing/2014/main" id="{F6938D51-B057-47F6-85BE-134947395208}"/>
              </a:ext>
            </a:extLst>
          </p:cNvPr>
          <p:cNvPicPr>
            <a:picLocks noChangeAspect="1"/>
          </p:cNvPicPr>
          <p:nvPr/>
        </p:nvPicPr>
        <p:blipFill>
          <a:blip r:embed="rId4"/>
          <a:stretch>
            <a:fillRect/>
          </a:stretch>
        </p:blipFill>
        <p:spPr>
          <a:xfrm>
            <a:off x="4726084" y="2474970"/>
            <a:ext cx="4357290" cy="2057437"/>
          </a:xfrm>
          <a:prstGeom prst="rect">
            <a:avLst/>
          </a:prstGeom>
        </p:spPr>
      </p:pic>
    </p:spTree>
    <p:extLst>
      <p:ext uri="{BB962C8B-B14F-4D97-AF65-F5344CB8AC3E}">
        <p14:creationId xmlns:p14="http://schemas.microsoft.com/office/powerpoint/2010/main" val="380224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2399" y="611093"/>
            <a:ext cx="6480000" cy="334785"/>
          </a:xfrm>
        </p:spPr>
        <p:txBody>
          <a:bodyPr>
            <a:normAutofit fontScale="90000"/>
          </a:bodyPr>
          <a:lstStyle/>
          <a:p>
            <a:pPr lvl="0" defTabSz="685800">
              <a:defRPr/>
            </a:pPr>
            <a:r>
              <a:rPr lang="fi-FI" dirty="0"/>
              <a:t>Sanapilvi: Millaisena näet tulevaisuutesi yrittäjänä?</a:t>
            </a:r>
          </a:p>
        </p:txBody>
      </p:sp>
      <p:sp>
        <p:nvSpPr>
          <p:cNvPr id="3" name="Slide Number Placeholder 2">
            <a:extLst>
              <a:ext uri="{FF2B5EF4-FFF2-40B4-BE49-F238E27FC236}">
                <a16:creationId xmlns:a16="http://schemas.microsoft.com/office/drawing/2014/main" id="{5402F603-C500-EE47-BDE3-AF83581F29CB}"/>
              </a:ext>
            </a:extLst>
          </p:cNvPr>
          <p:cNvSpPr>
            <a:spLocks noGrp="1"/>
          </p:cNvSpPr>
          <p:nvPr>
            <p:ph type="sldNum" sz="quarter" idx="4"/>
          </p:nvPr>
        </p:nvSpPr>
        <p:spPr/>
        <p:txBody>
          <a:bodyPr/>
          <a:lstStyle/>
          <a:p>
            <a:fld id="{AB3F14FD-01A9-644F-977D-C402962FAC32}" type="slidenum">
              <a:rPr lang="en-US" smtClean="0"/>
              <a:pPr/>
              <a:t>36</a:t>
            </a:fld>
            <a:endParaRPr lang="en-US" dirty="0"/>
          </a:p>
        </p:txBody>
      </p:sp>
      <p:sp>
        <p:nvSpPr>
          <p:cNvPr id="10" name="Content Placeholder 3">
            <a:extLst>
              <a:ext uri="{FF2B5EF4-FFF2-40B4-BE49-F238E27FC236}">
                <a16:creationId xmlns:a16="http://schemas.microsoft.com/office/drawing/2014/main" id="{1C58FFC4-9195-7244-8C6B-8C5245716FBC}"/>
              </a:ext>
            </a:extLst>
          </p:cNvPr>
          <p:cNvSpPr txBox="1">
            <a:spLocks/>
          </p:cNvSpPr>
          <p:nvPr/>
        </p:nvSpPr>
        <p:spPr>
          <a:xfrm>
            <a:off x="2088444" y="4623364"/>
            <a:ext cx="568791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Arial" panose="020B0604020202020204" pitchFamily="34" charset="0"/>
                <a:ea typeface="Tahoma" pitchFamily="34" charset="0"/>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pic>
        <p:nvPicPr>
          <p:cNvPr id="12" name="Kuva 11">
            <a:extLst>
              <a:ext uri="{FF2B5EF4-FFF2-40B4-BE49-F238E27FC236}">
                <a16:creationId xmlns:a16="http://schemas.microsoft.com/office/drawing/2014/main" id="{B5DB2EF5-49AA-4155-9D96-0377CF04A25D}"/>
              </a:ext>
            </a:extLst>
          </p:cNvPr>
          <p:cNvPicPr>
            <a:picLocks noChangeAspect="1"/>
          </p:cNvPicPr>
          <p:nvPr/>
        </p:nvPicPr>
        <p:blipFill>
          <a:blip r:embed="rId3"/>
          <a:stretch>
            <a:fillRect/>
          </a:stretch>
        </p:blipFill>
        <p:spPr>
          <a:xfrm>
            <a:off x="0" y="1416289"/>
            <a:ext cx="6013932" cy="2873148"/>
          </a:xfrm>
          <a:prstGeom prst="rect">
            <a:avLst/>
          </a:prstGeom>
        </p:spPr>
      </p:pic>
      <p:sp>
        <p:nvSpPr>
          <p:cNvPr id="14" name="Tekstiruutu 13">
            <a:extLst>
              <a:ext uri="{FF2B5EF4-FFF2-40B4-BE49-F238E27FC236}">
                <a16:creationId xmlns:a16="http://schemas.microsoft.com/office/drawing/2014/main" id="{E5291586-D65D-47D0-AEB9-B824A4055580}"/>
              </a:ext>
            </a:extLst>
          </p:cNvPr>
          <p:cNvSpPr txBox="1"/>
          <p:nvPr/>
        </p:nvSpPr>
        <p:spPr>
          <a:xfrm>
            <a:off x="5001189" y="3917472"/>
            <a:ext cx="819895" cy="263346"/>
          </a:xfrm>
          <a:prstGeom prst="rect">
            <a:avLst/>
          </a:prstGeom>
          <a:noFill/>
        </p:spPr>
        <p:txBody>
          <a:bodyPr wrap="square" rtlCol="0">
            <a:spAutoFit/>
          </a:bodyPr>
          <a:lstStyle/>
          <a:p>
            <a:r>
              <a:rPr lang="fi-FI" sz="1050" dirty="0">
                <a:latin typeface="Georgia" panose="02040502050405020303" pitchFamily="18" charset="0"/>
              </a:rPr>
              <a:t>(n=572)</a:t>
            </a:r>
            <a:endParaRPr lang="en-US" sz="1200" dirty="0">
              <a:latin typeface="Georgia" panose="02040502050405020303" pitchFamily="18" charset="0"/>
            </a:endParaRPr>
          </a:p>
        </p:txBody>
      </p:sp>
      <p:sp>
        <p:nvSpPr>
          <p:cNvPr id="15" name="Content Placeholder 3">
            <a:extLst>
              <a:ext uri="{FF2B5EF4-FFF2-40B4-BE49-F238E27FC236}">
                <a16:creationId xmlns:a16="http://schemas.microsoft.com/office/drawing/2014/main" id="{67A5704F-D33E-4B5B-AB88-4841B8340286}"/>
              </a:ext>
            </a:extLst>
          </p:cNvPr>
          <p:cNvSpPr txBox="1">
            <a:spLocks/>
          </p:cNvSpPr>
          <p:nvPr/>
        </p:nvSpPr>
        <p:spPr>
          <a:xfrm>
            <a:off x="6013932" y="1199727"/>
            <a:ext cx="2880320" cy="3306272"/>
          </a:xfrm>
          <a:prstGeom prst="rect">
            <a:avLst/>
          </a:prstGeom>
        </p:spPr>
        <p:txBody>
          <a:bodyPr numCol="1" spcCol="108000">
            <a:noAutofit/>
          </a:bodyPr>
          <a:lstStyle/>
          <a:p>
            <a:pPr marL="182563" lvl="0" indent="-182563">
              <a:spcAft>
                <a:spcPts val="600"/>
              </a:spcAft>
            </a:pPr>
            <a:r>
              <a:rPr lang="fi-FI" sz="900" b="1" dirty="0">
                <a:latin typeface="Georgia" pitchFamily="18" charset="0"/>
                <a:ea typeface="Georgia" charset="0"/>
                <a:cs typeface="Georgia" charset="0"/>
              </a:rPr>
              <a:t>Otteita avoimista:</a:t>
            </a:r>
          </a:p>
          <a:p>
            <a:pPr marL="182563" lvl="0" indent="-182563">
              <a:buFont typeface="Arial" pitchFamily="34" charset="0"/>
              <a:buChar char="•"/>
            </a:pPr>
            <a:r>
              <a:rPr lang="fi-FI" sz="900" i="1" dirty="0">
                <a:latin typeface="Georgia" pitchFamily="18" charset="0"/>
              </a:rPr>
              <a:t>Vaihtelevana mutta positiivisena odottaen parempia aikoja.</a:t>
            </a:r>
          </a:p>
          <a:p>
            <a:pPr marL="182563" lvl="0" indent="-182563">
              <a:buFont typeface="Arial" pitchFamily="34" charset="0"/>
              <a:buChar char="•"/>
            </a:pPr>
            <a:r>
              <a:rPr lang="fi-FI" sz="900" i="1" dirty="0">
                <a:latin typeface="Georgia" pitchFamily="18" charset="0"/>
              </a:rPr>
              <a:t>Toivottavasti valoisana, yrityksen uudelleen suuntautuminen lähtee nousemaan ja tuomaan toimeentuloa elämään. Ja myös sitä omaa elämäntehtävää lähemmäksi.</a:t>
            </a:r>
          </a:p>
          <a:p>
            <a:pPr marL="182563" lvl="0" indent="-182563">
              <a:buFont typeface="Arial" pitchFamily="34" charset="0"/>
              <a:buChar char="•"/>
            </a:pPr>
            <a:r>
              <a:rPr lang="fi-FI" sz="900" i="1" dirty="0">
                <a:latin typeface="Georgia" pitchFamily="18" charset="0"/>
              </a:rPr>
              <a:t>Valoisana</a:t>
            </a:r>
          </a:p>
          <a:p>
            <a:pPr marL="182563" lvl="0" indent="-182563">
              <a:buFont typeface="Arial" pitchFamily="34" charset="0"/>
              <a:buChar char="•"/>
            </a:pPr>
            <a:r>
              <a:rPr lang="fi-FI" sz="900" i="1" dirty="0">
                <a:latin typeface="Georgia" pitchFamily="18" charset="0"/>
              </a:rPr>
              <a:t>Uskon yrittäjyyteni kestävän eläkeikään asti</a:t>
            </a:r>
          </a:p>
          <a:p>
            <a:pPr marL="182563" lvl="0" indent="-182563">
              <a:buFont typeface="Arial" pitchFamily="34" charset="0"/>
              <a:buChar char="•"/>
            </a:pPr>
            <a:r>
              <a:rPr lang="fi-FI" sz="900" i="1" dirty="0">
                <a:latin typeface="Georgia" pitchFamily="18" charset="0"/>
              </a:rPr>
              <a:t>Vaikea ennustaa, mutta ehkä tulevaisuudessa voisi toimia päätoimisena yrittäjänä varsinkin jos tulee muutto kotikunnasta.</a:t>
            </a:r>
          </a:p>
          <a:p>
            <a:pPr marL="182563" lvl="0" indent="-182563">
              <a:buFont typeface="Arial" pitchFamily="34" charset="0"/>
              <a:buChar char="•"/>
            </a:pPr>
            <a:r>
              <a:rPr lang="fi-FI" sz="900" i="1" dirty="0">
                <a:latin typeface="Georgia" pitchFamily="18" charset="0"/>
              </a:rPr>
              <a:t>Töitä riittää jos vaan on terve ja jaksaa tehdä.</a:t>
            </a:r>
          </a:p>
          <a:p>
            <a:pPr marL="182563" lvl="0" indent="-182563">
              <a:buFont typeface="Arial" pitchFamily="34" charset="0"/>
              <a:buChar char="•"/>
            </a:pPr>
            <a:r>
              <a:rPr lang="fi-FI" sz="900" i="1" dirty="0">
                <a:latin typeface="Georgia" pitchFamily="18" charset="0"/>
              </a:rPr>
              <a:t>Stressaavana. Muuten menestyvänä. Mikäli oma jaksaminen riittää.</a:t>
            </a:r>
          </a:p>
          <a:p>
            <a:pPr marL="182563" lvl="0" indent="-182563">
              <a:buFont typeface="Arial" pitchFamily="34" charset="0"/>
              <a:buChar char="•"/>
            </a:pPr>
            <a:r>
              <a:rPr lang="fi-FI" sz="900" i="1" dirty="0">
                <a:latin typeface="Georgia" pitchFamily="18" charset="0"/>
              </a:rPr>
              <a:t>Hyvänä, tällä mennään siihen kunnes jaksaminen loppuu, sitten eläköidyn.</a:t>
            </a:r>
          </a:p>
          <a:p>
            <a:pPr marL="182563" lvl="0" indent="-182563">
              <a:buFont typeface="Arial" pitchFamily="34" charset="0"/>
              <a:buChar char="•"/>
            </a:pPr>
            <a:r>
              <a:rPr lang="fi-FI" sz="900" i="1" dirty="0">
                <a:latin typeface="Georgia" pitchFamily="18" charset="0"/>
              </a:rPr>
              <a:t>Pysyn aktiivisena yrittäjänä vähintään eläkeikään saakka.</a:t>
            </a:r>
          </a:p>
          <a:p>
            <a:pPr marL="182563" lvl="0" indent="-182563">
              <a:buFont typeface="Arial" pitchFamily="34" charset="0"/>
              <a:buChar char="•"/>
            </a:pPr>
            <a:r>
              <a:rPr lang="fi-FI" sz="900" i="1" dirty="0">
                <a:latin typeface="Georgia" pitchFamily="18" charset="0"/>
              </a:rPr>
              <a:t>Teen töitä niin kauan kuin joku minun palveluksiani haluaa ja terveyttä riittää. Rakkaudesta työhöni.</a:t>
            </a:r>
          </a:p>
          <a:p>
            <a:pPr marL="182563" lvl="0" indent="-182563">
              <a:buFont typeface="Arial" pitchFamily="34" charset="0"/>
              <a:buChar char="•"/>
            </a:pPr>
            <a:r>
              <a:rPr lang="fi-FI" sz="900" i="1" dirty="0">
                <a:latin typeface="Georgia" pitchFamily="18" charset="0"/>
              </a:rPr>
              <a:t>Valoisa tulevaisuus ja firma myyntiin</a:t>
            </a:r>
          </a:p>
        </p:txBody>
      </p:sp>
    </p:spTree>
    <p:extLst>
      <p:ext uri="{BB962C8B-B14F-4D97-AF65-F5344CB8AC3E}">
        <p14:creationId xmlns:p14="http://schemas.microsoft.com/office/powerpoint/2010/main" val="232954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9165E6F-E13A-47EE-8BC1-4034B56EDAC3}"/>
              </a:ext>
            </a:extLst>
          </p:cNvPr>
          <p:cNvPicPr>
            <a:picLocks noChangeAspect="1"/>
          </p:cNvPicPr>
          <p:nvPr/>
        </p:nvPicPr>
        <p:blipFill>
          <a:blip r:embed="rId3"/>
          <a:stretch>
            <a:fillRect/>
          </a:stretch>
        </p:blipFill>
        <p:spPr>
          <a:xfrm>
            <a:off x="456527" y="1500858"/>
            <a:ext cx="5557405" cy="2800992"/>
          </a:xfrm>
          <a:prstGeom prst="rect">
            <a:avLst/>
          </a:prstGeom>
        </p:spPr>
      </p:pic>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92399" y="611093"/>
            <a:ext cx="6480000" cy="334785"/>
          </a:xfrm>
        </p:spPr>
        <p:txBody>
          <a:bodyPr>
            <a:normAutofit fontScale="90000"/>
          </a:bodyPr>
          <a:lstStyle/>
          <a:p>
            <a:pPr lvl="0" defTabSz="685800">
              <a:defRPr/>
            </a:pPr>
            <a:r>
              <a:rPr lang="fi-FI" dirty="0"/>
              <a:t>Sanapilvi: Miten yrittäjän työttömyysturvaa tulisi mielestäsi kehittää?</a:t>
            </a:r>
          </a:p>
        </p:txBody>
      </p:sp>
      <p:sp>
        <p:nvSpPr>
          <p:cNvPr id="3" name="Slide Number Placeholder 2">
            <a:extLst>
              <a:ext uri="{FF2B5EF4-FFF2-40B4-BE49-F238E27FC236}">
                <a16:creationId xmlns:a16="http://schemas.microsoft.com/office/drawing/2014/main" id="{5402F603-C500-EE47-BDE3-AF83581F29CB}"/>
              </a:ext>
            </a:extLst>
          </p:cNvPr>
          <p:cNvSpPr>
            <a:spLocks noGrp="1"/>
          </p:cNvSpPr>
          <p:nvPr>
            <p:ph type="sldNum" sz="quarter" idx="4"/>
          </p:nvPr>
        </p:nvSpPr>
        <p:spPr/>
        <p:txBody>
          <a:bodyPr/>
          <a:lstStyle/>
          <a:p>
            <a:fld id="{AB3F14FD-01A9-644F-977D-C402962FAC32}" type="slidenum">
              <a:rPr lang="en-US" smtClean="0"/>
              <a:pPr/>
              <a:t>37</a:t>
            </a:fld>
            <a:endParaRPr lang="en-US" dirty="0"/>
          </a:p>
        </p:txBody>
      </p:sp>
      <p:sp>
        <p:nvSpPr>
          <p:cNvPr id="10" name="Content Placeholder 3">
            <a:extLst>
              <a:ext uri="{FF2B5EF4-FFF2-40B4-BE49-F238E27FC236}">
                <a16:creationId xmlns:a16="http://schemas.microsoft.com/office/drawing/2014/main" id="{1C58FFC4-9195-7244-8C6B-8C5245716FBC}"/>
              </a:ext>
            </a:extLst>
          </p:cNvPr>
          <p:cNvSpPr txBox="1">
            <a:spLocks/>
          </p:cNvSpPr>
          <p:nvPr/>
        </p:nvSpPr>
        <p:spPr>
          <a:xfrm>
            <a:off x="2088444" y="4623364"/>
            <a:ext cx="5687911" cy="382470"/>
          </a:xfrm>
          <a:prstGeom prst="rect">
            <a:avLst/>
          </a:prstGeom>
        </p:spPr>
        <p:txBody>
          <a:bodyPr lIns="0" tIns="0" rIns="90000">
            <a:noAutofit/>
          </a:bodyPr>
          <a:lstStyle>
            <a:lvl1pPr marL="0" indent="0" algn="l" defTabSz="685797"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7"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7"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7" indent="-171450" algn="l" defTabSz="685797"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1"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fi-FI" sz="700" i="1" dirty="0">
                <a:solidFill>
                  <a:schemeClr val="tx1"/>
                </a:solidFill>
                <a:latin typeface="Arial" panose="020B0604020202020204" pitchFamily="34" charset="0"/>
                <a:ea typeface="Tahoma" pitchFamily="34" charset="0"/>
                <a:cs typeface="Arial" panose="020B0604020202020204" pitchFamily="34" charset="0"/>
              </a:rPr>
              <a:t>Tutkimuksen avointen kysymysten vastaukset on tiivistetty ns. sanapilveksi. Sanapilvi on samaan aikaan sekä visuaalinen että kvantitatiivinen esitystapa, joka havainnollistaa avointen vastausten keskeisen sisällön. Mitä kookkaampana sana tai vastaus esitettyyn kysymykseen näyttäytyy, sitä useammin kyseinen sana on esiintynyt vastauksissa. </a:t>
            </a:r>
          </a:p>
        </p:txBody>
      </p:sp>
      <p:sp>
        <p:nvSpPr>
          <p:cNvPr id="14" name="Tekstiruutu 13">
            <a:extLst>
              <a:ext uri="{FF2B5EF4-FFF2-40B4-BE49-F238E27FC236}">
                <a16:creationId xmlns:a16="http://schemas.microsoft.com/office/drawing/2014/main" id="{E5291586-D65D-47D0-AEB9-B824A4055580}"/>
              </a:ext>
            </a:extLst>
          </p:cNvPr>
          <p:cNvSpPr txBox="1"/>
          <p:nvPr/>
        </p:nvSpPr>
        <p:spPr>
          <a:xfrm>
            <a:off x="5001189" y="3917472"/>
            <a:ext cx="819895" cy="263346"/>
          </a:xfrm>
          <a:prstGeom prst="rect">
            <a:avLst/>
          </a:prstGeom>
          <a:noFill/>
        </p:spPr>
        <p:txBody>
          <a:bodyPr wrap="square" rtlCol="0">
            <a:spAutoFit/>
          </a:bodyPr>
          <a:lstStyle/>
          <a:p>
            <a:r>
              <a:rPr lang="fi-FI" sz="1050" dirty="0">
                <a:latin typeface="Georgia" panose="02040502050405020303" pitchFamily="18" charset="0"/>
              </a:rPr>
              <a:t>(n=379)</a:t>
            </a:r>
            <a:endParaRPr lang="en-US" sz="1200" dirty="0">
              <a:latin typeface="Georgia" panose="02040502050405020303" pitchFamily="18" charset="0"/>
            </a:endParaRPr>
          </a:p>
        </p:txBody>
      </p:sp>
      <p:sp>
        <p:nvSpPr>
          <p:cNvPr id="15" name="Content Placeholder 3">
            <a:extLst>
              <a:ext uri="{FF2B5EF4-FFF2-40B4-BE49-F238E27FC236}">
                <a16:creationId xmlns:a16="http://schemas.microsoft.com/office/drawing/2014/main" id="{67A5704F-D33E-4B5B-AB88-4841B8340286}"/>
              </a:ext>
            </a:extLst>
          </p:cNvPr>
          <p:cNvSpPr txBox="1">
            <a:spLocks/>
          </p:cNvSpPr>
          <p:nvPr/>
        </p:nvSpPr>
        <p:spPr>
          <a:xfrm>
            <a:off x="6013932" y="1199727"/>
            <a:ext cx="2880320" cy="3306272"/>
          </a:xfrm>
          <a:prstGeom prst="rect">
            <a:avLst/>
          </a:prstGeom>
        </p:spPr>
        <p:txBody>
          <a:bodyPr numCol="1" spcCol="108000">
            <a:noAutofit/>
          </a:bodyPr>
          <a:lstStyle/>
          <a:p>
            <a:pPr marL="182563" lvl="0" indent="-182563">
              <a:spcAft>
                <a:spcPts val="600"/>
              </a:spcAft>
            </a:pPr>
            <a:r>
              <a:rPr lang="fi-FI" sz="900" b="1" dirty="0">
                <a:latin typeface="Georgia" pitchFamily="18" charset="0"/>
                <a:ea typeface="Georgia" charset="0"/>
                <a:cs typeface="Georgia" charset="0"/>
              </a:rPr>
              <a:t>Otteita avoimista:</a:t>
            </a:r>
          </a:p>
          <a:p>
            <a:pPr marL="182563" lvl="0" indent="-182563">
              <a:buFont typeface="Arial" pitchFamily="34" charset="0"/>
              <a:buChar char="•"/>
            </a:pPr>
            <a:r>
              <a:rPr lang="fi-FI" sz="900" i="1" dirty="0">
                <a:latin typeface="Georgia" pitchFamily="18" charset="0"/>
              </a:rPr>
              <a:t>Sairausajan karenssiaika lyhyemmäksi. Päivärahan sitominen YEL-maksuun on pientä kiristystä.</a:t>
            </a:r>
          </a:p>
          <a:p>
            <a:pPr marL="182563" lvl="0" indent="-182563">
              <a:buFont typeface="Arial" pitchFamily="34" charset="0"/>
              <a:buChar char="•"/>
            </a:pPr>
            <a:r>
              <a:rPr lang="fi-FI" sz="900" i="1" dirty="0">
                <a:latin typeface="Georgia" pitchFamily="18" charset="0"/>
              </a:rPr>
              <a:t>Tietoa yrittäjille enemmän.</a:t>
            </a:r>
          </a:p>
          <a:p>
            <a:pPr marL="182563" lvl="0" indent="-182563">
              <a:buFont typeface="Arial" pitchFamily="34" charset="0"/>
              <a:buChar char="•"/>
            </a:pPr>
            <a:r>
              <a:rPr lang="fi-FI" sz="900" i="1" dirty="0">
                <a:latin typeface="Georgia" pitchFamily="18" charset="0"/>
              </a:rPr>
              <a:t>Yksinyrittäjien turva pitää olla yhteneväinen palkansaajien kanssa</a:t>
            </a:r>
          </a:p>
          <a:p>
            <a:pPr marL="182563" lvl="0" indent="-182563">
              <a:buFont typeface="Arial" pitchFamily="34" charset="0"/>
              <a:buChar char="•"/>
            </a:pPr>
            <a:r>
              <a:rPr lang="fi-FI" sz="900" i="1" dirty="0">
                <a:latin typeface="Georgia" pitchFamily="18" charset="0"/>
              </a:rPr>
              <a:t>Eniten haittaa lama-aikoina on tuottanut toimitilojen vuokrat, ym. juoksevat kulut. Niihin pitäisi saada avustusta.</a:t>
            </a:r>
          </a:p>
          <a:p>
            <a:pPr marL="182563" lvl="0" indent="-182563">
              <a:buFont typeface="Arial" pitchFamily="34" charset="0"/>
              <a:buChar char="•"/>
            </a:pPr>
            <a:r>
              <a:rPr lang="fi-FI" sz="900" i="1" dirty="0">
                <a:latin typeface="Georgia" pitchFamily="18" charset="0"/>
              </a:rPr>
              <a:t>Maksu voisi olla suurempikin, jos sillä saisi suuremman työttömyyskorvauksen</a:t>
            </a:r>
          </a:p>
          <a:p>
            <a:pPr marL="182563" lvl="0" indent="-182563">
              <a:buFont typeface="Arial" pitchFamily="34" charset="0"/>
              <a:buChar char="•"/>
            </a:pPr>
            <a:r>
              <a:rPr lang="fi-FI" sz="900" i="1" dirty="0">
                <a:latin typeface="Georgia" pitchFamily="18" charset="0"/>
              </a:rPr>
              <a:t>Mikroyrittäjille samat ehdot kuin maatalousyrittäjillä, eli että valtio tulee mukaan maksuihin.</a:t>
            </a:r>
          </a:p>
          <a:p>
            <a:pPr marL="182563" lvl="0" indent="-182563">
              <a:buFont typeface="Arial" pitchFamily="34" charset="0"/>
              <a:buChar char="•"/>
            </a:pPr>
            <a:r>
              <a:rPr lang="fi-FI" sz="900" i="1" dirty="0">
                <a:latin typeface="Georgia" pitchFamily="18" charset="0"/>
              </a:rPr>
              <a:t>Turvan tulisi olla samalla tasolla palkansaajien kanssa. Yrittämisestä ei pitäisi rankaista.</a:t>
            </a:r>
          </a:p>
          <a:p>
            <a:pPr marL="182563" lvl="0" indent="-182563">
              <a:buFont typeface="Arial" pitchFamily="34" charset="0"/>
              <a:buChar char="•"/>
            </a:pPr>
            <a:r>
              <a:rPr lang="fi-FI" sz="900" i="1" dirty="0">
                <a:latin typeface="Georgia" pitchFamily="18" charset="0"/>
              </a:rPr>
              <a:t>Tuoda enemmän esiin ja </a:t>
            </a:r>
            <a:r>
              <a:rPr lang="fi-FI" sz="900" i="1" dirty="0" err="1">
                <a:latin typeface="Georgia" pitchFamily="18" charset="0"/>
              </a:rPr>
              <a:t>tasavertaistaa</a:t>
            </a:r>
            <a:r>
              <a:rPr lang="fi-FI" sz="900" i="1" dirty="0">
                <a:latin typeface="Georgia" pitchFamily="18" charset="0"/>
              </a:rPr>
              <a:t> kaikkien palkansaajien kanssa</a:t>
            </a:r>
          </a:p>
          <a:p>
            <a:pPr marL="182563" lvl="0" indent="-182563">
              <a:buFont typeface="Arial" pitchFamily="34" charset="0"/>
              <a:buChar char="•"/>
            </a:pPr>
            <a:r>
              <a:rPr lang="fi-FI" sz="900" i="1" dirty="0">
                <a:latin typeface="Georgia" pitchFamily="18" charset="0"/>
              </a:rPr>
              <a:t>Jokin työttömyysturva olisi tietenkin hyvä olla. Itse sain pandemian alkaessa poikkeuksellisesti </a:t>
            </a:r>
            <a:r>
              <a:rPr lang="fi-FI" sz="900" i="1" dirty="0" err="1">
                <a:latin typeface="Georgia" pitchFamily="18" charset="0"/>
              </a:rPr>
              <a:t>KELAn</a:t>
            </a:r>
            <a:r>
              <a:rPr lang="fi-FI" sz="900" i="1" dirty="0">
                <a:latin typeface="Georgia" pitchFamily="18" charset="0"/>
              </a:rPr>
              <a:t> tukea, kun kaikki työt katosivat.</a:t>
            </a:r>
          </a:p>
          <a:p>
            <a:pPr lvl="0"/>
            <a:endParaRPr lang="fi-FI" sz="900" i="1" dirty="0">
              <a:latin typeface="Georgia" pitchFamily="18" charset="0"/>
            </a:endParaRPr>
          </a:p>
        </p:txBody>
      </p:sp>
    </p:spTree>
    <p:extLst>
      <p:ext uri="{BB962C8B-B14F-4D97-AF65-F5344CB8AC3E}">
        <p14:creationId xmlns:p14="http://schemas.microsoft.com/office/powerpoint/2010/main" val="276976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585A-B53B-B747-9171-1DDB1C58A519}"/>
              </a:ext>
            </a:extLst>
          </p:cNvPr>
          <p:cNvSpPr>
            <a:spLocks noGrp="1"/>
          </p:cNvSpPr>
          <p:nvPr>
            <p:ph type="title"/>
          </p:nvPr>
        </p:nvSpPr>
        <p:spPr/>
        <p:txBody>
          <a:bodyPr/>
          <a:lstStyle/>
          <a:p>
            <a:r>
              <a:rPr lang="fi-FI" dirty="0"/>
              <a:t>Yhteenveto ja johtopäätökset </a:t>
            </a:r>
          </a:p>
        </p:txBody>
      </p:sp>
      <p:sp>
        <p:nvSpPr>
          <p:cNvPr id="2" name="Content Placeholder 1">
            <a:extLst>
              <a:ext uri="{FF2B5EF4-FFF2-40B4-BE49-F238E27FC236}">
                <a16:creationId xmlns:a16="http://schemas.microsoft.com/office/drawing/2014/main" id="{DE253A8C-C414-5E48-8756-A13790EB382D}"/>
              </a:ext>
            </a:extLst>
          </p:cNvPr>
          <p:cNvSpPr>
            <a:spLocks noGrp="1"/>
          </p:cNvSpPr>
          <p:nvPr>
            <p:ph idx="1"/>
          </p:nvPr>
        </p:nvSpPr>
        <p:spPr>
          <a:xfrm>
            <a:off x="1509623" y="1164566"/>
            <a:ext cx="6435696" cy="3351399"/>
          </a:xfrm>
        </p:spPr>
        <p:txBody>
          <a:bodyPr>
            <a:normAutofit fontScale="25000" lnSpcReduction="20000"/>
          </a:bodyPr>
          <a:lstStyle/>
          <a:p>
            <a:pPr marL="266700" indent="-266700">
              <a:lnSpc>
                <a:spcPct val="107000"/>
              </a:lnSpc>
              <a:spcAft>
                <a:spcPts val="800"/>
              </a:spcAft>
              <a:buFont typeface="Arial" panose="020B0604020202020204" pitchFamily="34" charset="0"/>
              <a:buChar char="•"/>
            </a:pPr>
            <a:r>
              <a:rPr lang="fi-FI" sz="4800" b="1" dirty="0">
                <a:latin typeface="Georgia" panose="02040502050405020303" pitchFamily="18" charset="0"/>
                <a:ea typeface="Calibri" panose="020F0502020204030204" pitchFamily="34" charset="0"/>
                <a:cs typeface="Times New Roman" panose="02020603050405020304" pitchFamily="18" charset="0"/>
              </a:rPr>
              <a:t>Tu</a:t>
            </a:r>
            <a:r>
              <a:rPr lang="fi-FI" sz="4800" b="1" dirty="0">
                <a:effectLst/>
                <a:latin typeface="Georgia" panose="02040502050405020303" pitchFamily="18" charset="0"/>
                <a:ea typeface="Calibri" panose="020F0502020204030204" pitchFamily="34" charset="0"/>
                <a:cs typeface="Times New Roman" panose="02020603050405020304" pitchFamily="18" charset="0"/>
              </a:rPr>
              <a:t>tkimuksen edelliseen toteutuskertaan verrattuna aiempaa useampi vastaajista on Yrittäjäkassan jäsen</a:t>
            </a:r>
            <a:r>
              <a:rPr lang="fi-FI" sz="4800" dirty="0">
                <a:effectLst/>
                <a:latin typeface="Georgia" panose="02040502050405020303" pitchFamily="18" charset="0"/>
                <a:ea typeface="Calibri" panose="020F0502020204030204" pitchFamily="34" charset="0"/>
                <a:cs typeface="Times New Roman" panose="02020603050405020304" pitchFamily="18" charset="0"/>
              </a:rPr>
              <a:t>, runsas neljännes (26 %, vuonna 2019 22 %). </a:t>
            </a:r>
          </a:p>
          <a:p>
            <a:pPr marL="266700" indent="-266700">
              <a:lnSpc>
                <a:spcPct val="107000"/>
              </a:lnSpc>
              <a:spcAft>
                <a:spcPts val="800"/>
              </a:spcAft>
              <a:buFont typeface="Arial" panose="020B0604020202020204" pitchFamily="34" charset="0"/>
              <a:buChar char="•"/>
            </a:pPr>
            <a:r>
              <a:rPr lang="fi-FI" sz="4800" b="1" dirty="0">
                <a:effectLst/>
                <a:latin typeface="Georgia" panose="02040502050405020303" pitchFamily="18" charset="0"/>
                <a:ea typeface="Calibri" panose="020F0502020204030204" pitchFamily="34" charset="0"/>
                <a:cs typeface="Times New Roman" panose="02020603050405020304" pitchFamily="18" charset="0"/>
              </a:rPr>
              <a:t>Tuntemisessa on edelleen merkittävästi kehittämisen varaa,</a:t>
            </a:r>
            <a:r>
              <a:rPr lang="fi-FI" sz="4800" dirty="0">
                <a:effectLst/>
                <a:latin typeface="Georgia" panose="02040502050405020303" pitchFamily="18" charset="0"/>
                <a:ea typeface="Calibri" panose="020F0502020204030204" pitchFamily="34" charset="0"/>
                <a:cs typeface="Times New Roman" panose="02020603050405020304" pitchFamily="18" charset="0"/>
              </a:rPr>
              <a:t> vain 12 prosenttia tuntee Yrittäjäkassan melko tai erittäin hyvin. </a:t>
            </a:r>
            <a:r>
              <a:rPr lang="fi-FI" sz="4800" i="1" dirty="0">
                <a:effectLst/>
                <a:latin typeface="Georgia" panose="02040502050405020303" pitchFamily="18" charset="0"/>
                <a:ea typeface="Calibri" panose="020F0502020204030204" pitchFamily="34" charset="0"/>
                <a:cs typeface="Times New Roman" panose="02020603050405020304" pitchFamily="18" charset="0"/>
              </a:rPr>
              <a:t>Kuitenkin tuntemus on parantunut useita prosenttiyksiköitä verrattuna vuoteen 2019, jolloin hyvin tuntevien osuus oli 8 prosenttia. Kolmannes ei tunne kassaa lainkaan. Myös täysin kassaa tuntemattomien määrä on vähentynyt, sillä vuonna 2019 määrä oli 43 %. </a:t>
            </a:r>
            <a:r>
              <a:rPr lang="fi-FI" sz="4800" b="1" dirty="0">
                <a:effectLst/>
                <a:latin typeface="Georgia" panose="02040502050405020303" pitchFamily="18" charset="0"/>
                <a:ea typeface="Calibri" panose="020F0502020204030204" pitchFamily="34" charset="0"/>
                <a:cs typeface="Times New Roman" panose="02020603050405020304" pitchFamily="18" charset="0"/>
              </a:rPr>
              <a:t>Tunnettuus on kehittynyt myönteiseen suuntaan. </a:t>
            </a:r>
            <a:endParaRPr lang="fi-FI" sz="4800" dirty="0">
              <a:effectLst/>
              <a:latin typeface="Georgia" panose="02040502050405020303" pitchFamily="18" charset="0"/>
              <a:ea typeface="Calibri" panose="020F0502020204030204" pitchFamily="34" charset="0"/>
              <a:cs typeface="Times New Roman" panose="02020603050405020304" pitchFamily="18" charset="0"/>
            </a:endParaRPr>
          </a:p>
          <a:p>
            <a:pPr marL="266700" indent="-266700">
              <a:lnSpc>
                <a:spcPct val="107000"/>
              </a:lnSpc>
              <a:spcAft>
                <a:spcPts val="800"/>
              </a:spcAft>
              <a:buFont typeface="Arial" panose="020B0604020202020204" pitchFamily="34" charset="0"/>
              <a:buChar char="•"/>
            </a:pPr>
            <a:r>
              <a:rPr lang="fi-FI" sz="4800" dirty="0">
                <a:effectLst/>
                <a:latin typeface="Georgia" panose="02040502050405020303" pitchFamily="18" charset="0"/>
                <a:ea typeface="Calibri" panose="020F0502020204030204" pitchFamily="34" charset="0"/>
                <a:cs typeface="Times New Roman" panose="02020603050405020304" pitchFamily="18" charset="0"/>
              </a:rPr>
              <a:t>Eniten yrittäjyydessä huolestuttaa hintojen nousu ja ostovoiman heikentyminen (54 %). Seuraavaksi eniten huolestuttavat sairastuminen (42 %) ja Ukrainan sodan vaikutukset (38 %).</a:t>
            </a:r>
          </a:p>
          <a:p>
            <a:pPr marL="266700" indent="-266700">
              <a:lnSpc>
                <a:spcPct val="107000"/>
              </a:lnSpc>
              <a:spcAft>
                <a:spcPts val="800"/>
              </a:spcAft>
              <a:buFont typeface="Arial" panose="020B0604020202020204" pitchFamily="34" charset="0"/>
              <a:buChar char="•"/>
            </a:pPr>
            <a:r>
              <a:rPr lang="fi-FI" sz="4800" dirty="0">
                <a:effectLst/>
                <a:latin typeface="Georgia" panose="02040502050405020303" pitchFamily="18" charset="0"/>
                <a:ea typeface="Calibri" panose="020F0502020204030204" pitchFamily="34" charset="0"/>
                <a:cs typeface="Times New Roman" panose="02020603050405020304" pitchFamily="18" charset="0"/>
              </a:rPr>
              <a:t>42 prosenttia ei tiennyt jäsenistä ei tiennyt, että myös yrittäjän on mahdollista saada ansiosidonnaista työttömyyspäivärahaa työttömäksi jäätyään (2019: 38 %).</a:t>
            </a:r>
          </a:p>
          <a:p>
            <a:pPr marL="266700" indent="-266700">
              <a:lnSpc>
                <a:spcPct val="107000"/>
              </a:lnSpc>
              <a:spcAft>
                <a:spcPts val="800"/>
              </a:spcAft>
              <a:buFont typeface="Arial" panose="020B0604020202020204" pitchFamily="34" charset="0"/>
              <a:buChar char="•"/>
            </a:pPr>
            <a:r>
              <a:rPr lang="fi-FI" sz="4800" b="1" dirty="0">
                <a:effectLst/>
                <a:latin typeface="Georgia" panose="02040502050405020303" pitchFamily="18" charset="0"/>
                <a:ea typeface="Calibri" panose="020F0502020204030204" pitchFamily="34" charset="0"/>
                <a:cs typeface="Times New Roman" panose="02020603050405020304" pitchFamily="18" charset="0"/>
              </a:rPr>
              <a:t>Aiempaa useampi on kiinnittänyt huomiota työttömyysturvaansa. </a:t>
            </a:r>
            <a:br>
              <a:rPr lang="fi-FI" sz="4800" b="1" dirty="0">
                <a:effectLst/>
                <a:latin typeface="Georgia" panose="02040502050405020303" pitchFamily="18" charset="0"/>
                <a:ea typeface="Calibri" panose="020F0502020204030204" pitchFamily="34" charset="0"/>
                <a:cs typeface="Times New Roman" panose="02020603050405020304" pitchFamily="18" charset="0"/>
              </a:rPr>
            </a:br>
            <a:r>
              <a:rPr lang="fi-FI" sz="4800" dirty="0">
                <a:effectLst/>
                <a:latin typeface="Georgia" panose="02040502050405020303" pitchFamily="18" charset="0"/>
                <a:ea typeface="Calibri" panose="020F0502020204030204" pitchFamily="34" charset="0"/>
                <a:cs typeface="Times New Roman" panose="02020603050405020304" pitchFamily="18" charset="0"/>
              </a:rPr>
              <a:t>28 % potentiaalisista jäsenistä kertoo työttömyysturvansa olevan kunnossa (2019: 23 %). 37 % ei usko jäävänsä työttömäksi (2019: 39 %).</a:t>
            </a:r>
          </a:p>
        </p:txBody>
      </p:sp>
      <p:sp>
        <p:nvSpPr>
          <p:cNvPr id="3" name="Slide Number Placeholder 2">
            <a:extLst>
              <a:ext uri="{FF2B5EF4-FFF2-40B4-BE49-F238E27FC236}">
                <a16:creationId xmlns:a16="http://schemas.microsoft.com/office/drawing/2014/main" id="{27297FEE-8CF5-CA48-9BAD-DBC174238CF8}"/>
              </a:ext>
            </a:extLst>
          </p:cNvPr>
          <p:cNvSpPr>
            <a:spLocks noGrp="1"/>
          </p:cNvSpPr>
          <p:nvPr>
            <p:ph type="sldNum" sz="quarter" idx="4"/>
          </p:nvPr>
        </p:nvSpPr>
        <p:spPr/>
        <p:txBody>
          <a:bodyPr/>
          <a:lstStyle/>
          <a:p>
            <a:fld id="{AB3F14FD-01A9-644F-977D-C402962FAC32}" type="slidenum">
              <a:rPr lang="en-US" smtClean="0"/>
              <a:pPr/>
              <a:t>38</a:t>
            </a:fld>
            <a:endParaRPr lang="en-US" dirty="0"/>
          </a:p>
        </p:txBody>
      </p:sp>
    </p:spTree>
    <p:extLst>
      <p:ext uri="{BB962C8B-B14F-4D97-AF65-F5344CB8AC3E}">
        <p14:creationId xmlns:p14="http://schemas.microsoft.com/office/powerpoint/2010/main" val="1574603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585A-B53B-B747-9171-1DDB1C58A519}"/>
              </a:ext>
            </a:extLst>
          </p:cNvPr>
          <p:cNvSpPr>
            <a:spLocks noGrp="1"/>
          </p:cNvSpPr>
          <p:nvPr>
            <p:ph type="title"/>
          </p:nvPr>
        </p:nvSpPr>
        <p:spPr>
          <a:xfrm>
            <a:off x="1647055" y="558353"/>
            <a:ext cx="6435696" cy="334785"/>
          </a:xfrm>
        </p:spPr>
        <p:txBody>
          <a:bodyPr/>
          <a:lstStyle/>
          <a:p>
            <a:r>
              <a:rPr lang="fi-FI" dirty="0"/>
              <a:t>Yhteenveto ja johtopäätökset </a:t>
            </a:r>
          </a:p>
        </p:txBody>
      </p:sp>
      <p:sp>
        <p:nvSpPr>
          <p:cNvPr id="2" name="Content Placeholder 1">
            <a:extLst>
              <a:ext uri="{FF2B5EF4-FFF2-40B4-BE49-F238E27FC236}">
                <a16:creationId xmlns:a16="http://schemas.microsoft.com/office/drawing/2014/main" id="{DE253A8C-C414-5E48-8756-A13790EB382D}"/>
              </a:ext>
            </a:extLst>
          </p:cNvPr>
          <p:cNvSpPr>
            <a:spLocks noGrp="1"/>
          </p:cNvSpPr>
          <p:nvPr>
            <p:ph idx="1"/>
          </p:nvPr>
        </p:nvSpPr>
        <p:spPr>
          <a:xfrm>
            <a:off x="1602430" y="1233748"/>
            <a:ext cx="6524946" cy="3351399"/>
          </a:xfrm>
        </p:spPr>
        <p:txBody>
          <a:bodyPr>
            <a:normAutofit fontScale="25000" lnSpcReduction="20000"/>
          </a:bodyPr>
          <a:lstStyle/>
          <a:p>
            <a:pPr marL="266700" indent="-266700">
              <a:lnSpc>
                <a:spcPct val="107000"/>
              </a:lnSpc>
              <a:spcAft>
                <a:spcPts val="800"/>
              </a:spcAft>
              <a:buFont typeface="Arial" panose="020B0604020202020204" pitchFamily="34" charset="0"/>
              <a:buChar char="•"/>
            </a:pPr>
            <a:r>
              <a:rPr lang="fi-FI" sz="4800" b="1" dirty="0">
                <a:effectLst/>
                <a:latin typeface="Georgia" panose="02040502050405020303" pitchFamily="18" charset="0"/>
                <a:ea typeface="Calibri" panose="020F0502020204030204" pitchFamily="34" charset="0"/>
                <a:cs typeface="Times New Roman" panose="02020603050405020304" pitchFamily="18" charset="0"/>
              </a:rPr>
              <a:t>Kassan kärkimielikuvia ovat yrittäjä, yritys, turva, tarpeellinen, työttömyysturva ja kalleus. </a:t>
            </a:r>
            <a:endParaRPr lang="fi-FI" sz="4800" dirty="0">
              <a:effectLst/>
              <a:latin typeface="Georgia" panose="02040502050405020303" pitchFamily="18" charset="0"/>
              <a:ea typeface="Calibri" panose="020F0502020204030204" pitchFamily="34" charset="0"/>
              <a:cs typeface="Times New Roman" panose="02020603050405020304" pitchFamily="18" charset="0"/>
            </a:endParaRPr>
          </a:p>
          <a:p>
            <a:pPr marL="266700" indent="-266700">
              <a:lnSpc>
                <a:spcPct val="107000"/>
              </a:lnSpc>
              <a:spcAft>
                <a:spcPts val="800"/>
              </a:spcAft>
              <a:buFont typeface="Arial" panose="020B0604020202020204" pitchFamily="34" charset="0"/>
              <a:buChar char="•"/>
            </a:pPr>
            <a:r>
              <a:rPr lang="fi-FI" sz="4800" dirty="0">
                <a:effectLst/>
                <a:latin typeface="Georgia" panose="02040502050405020303" pitchFamily="18" charset="0"/>
                <a:ea typeface="Calibri" panose="020F0502020204030204" pitchFamily="34" charset="0"/>
                <a:cs typeface="Times New Roman" panose="02020603050405020304" pitchFamily="18" charset="0"/>
              </a:rPr>
              <a:t>Jäsenet toivovat kassan kehittävän erityisesti ohjeiden ja neuvonnan selkeyttä. Sekä sähköistä palvelua että henkilökohtaista asiointia toivotaan kehitettävän. Tärkeimpinä annetuista tekijöistä pidetään yrittäjän ansiosidonnaista työttömyysturvaa, jäsenmaksujen vähentämiskelpoisuutta henkilökohtaisessa verotuksessa sekä mahdollisuutta saada työmarkkinatukea 180 päivän ajan 400 päivän työttömyysajan jälkeen.</a:t>
            </a:r>
          </a:p>
          <a:p>
            <a:pPr marL="266700" indent="-266700">
              <a:lnSpc>
                <a:spcPct val="107000"/>
              </a:lnSpc>
              <a:spcAft>
                <a:spcPts val="800"/>
              </a:spcAft>
              <a:buFont typeface="Arial" panose="020B0604020202020204" pitchFamily="34" charset="0"/>
              <a:buChar char="•"/>
            </a:pPr>
            <a:r>
              <a:rPr lang="fi-FI" sz="4800" b="1" dirty="0">
                <a:effectLst/>
                <a:latin typeface="Georgia" panose="02040502050405020303" pitchFamily="18" charset="0"/>
                <a:ea typeface="Calibri" panose="020F0502020204030204" pitchFamily="34" charset="0"/>
                <a:cs typeface="Times New Roman" panose="02020603050405020304" pitchFamily="18" charset="0"/>
              </a:rPr>
              <a:t>Vastaajista 66 % arvioi tuntevansa suomalaisen työttömyysturvajärjestelmän.</a:t>
            </a:r>
            <a:r>
              <a:rPr lang="fi-FI" sz="4800" dirty="0">
                <a:effectLst/>
                <a:latin typeface="Georgia" panose="02040502050405020303" pitchFamily="18" charset="0"/>
                <a:ea typeface="Calibri" panose="020F0502020204030204" pitchFamily="34" charset="0"/>
                <a:cs typeface="Times New Roman" panose="02020603050405020304" pitchFamily="18" charset="0"/>
              </a:rPr>
              <a:t> Tuntemista parantavat yrittäjyyden jatkuminen pitkään sekä Yrittäjäkassan tunteminen. </a:t>
            </a:r>
            <a:r>
              <a:rPr lang="fi-FI" sz="4800" i="1" dirty="0">
                <a:effectLst/>
                <a:latin typeface="Georgia" panose="02040502050405020303" pitchFamily="18" charset="0"/>
                <a:ea typeface="Calibri" panose="020F0502020204030204" pitchFamily="34" charset="0"/>
                <a:cs typeface="Times New Roman" panose="02020603050405020304" pitchFamily="18" charset="0"/>
              </a:rPr>
              <a:t>Tämäkin osuus on parantunut verrattuna vuoteen 2019, jolloin määrä oli 61 prosenttia.  </a:t>
            </a:r>
          </a:p>
          <a:p>
            <a:pPr marL="266700" indent="-266700">
              <a:lnSpc>
                <a:spcPct val="107000"/>
              </a:lnSpc>
              <a:spcAft>
                <a:spcPts val="800"/>
              </a:spcAft>
              <a:buFont typeface="Arial" panose="020B0604020202020204" pitchFamily="34" charset="0"/>
              <a:buChar char="•"/>
            </a:pPr>
            <a:r>
              <a:rPr lang="fi-FI" sz="4800" dirty="0">
                <a:effectLst/>
                <a:latin typeface="Georgia" panose="02040502050405020303" pitchFamily="18" charset="0"/>
                <a:ea typeface="Calibri" panose="020F0502020204030204" pitchFamily="34" charset="0"/>
                <a:cs typeface="Times New Roman" panose="02020603050405020304" pitchFamily="18" charset="0"/>
              </a:rPr>
              <a:t>Edelliskertaista heikommin tiedetään, että myös yrittäjän on mahdollista saada ansiosidonnaista työttömyyspäivärahaa yritystoiminnan päättyessä. Tietävien määrä on pudonnut 62 prosentista 58 prosenttiin. </a:t>
            </a:r>
          </a:p>
          <a:p>
            <a:pPr marL="266700" indent="-266700">
              <a:lnSpc>
                <a:spcPct val="107000"/>
              </a:lnSpc>
              <a:spcAft>
                <a:spcPts val="800"/>
              </a:spcAft>
              <a:buFont typeface="Arial" panose="020B0604020202020204" pitchFamily="34" charset="0"/>
              <a:buChar char="•"/>
            </a:pPr>
            <a:r>
              <a:rPr lang="fi-FI" sz="4800" b="1" dirty="0">
                <a:effectLst/>
                <a:latin typeface="Georgia" panose="02040502050405020303" pitchFamily="18" charset="0"/>
                <a:ea typeface="Calibri" panose="020F0502020204030204" pitchFamily="34" charset="0"/>
                <a:cs typeface="Times New Roman" panose="02020603050405020304" pitchFamily="18" charset="0"/>
              </a:rPr>
              <a:t>Kassan jäsenmaksuksi arvioidaan keskimäärin 54 euroa  kuukaudessa eli merkittävästi todellista enemmän.</a:t>
            </a:r>
            <a:r>
              <a:rPr lang="fi-FI" sz="4800" dirty="0">
                <a:effectLst/>
                <a:latin typeface="Georgia" panose="02040502050405020303" pitchFamily="18" charset="0"/>
                <a:ea typeface="Calibri" panose="020F0502020204030204" pitchFamily="34" charset="0"/>
                <a:cs typeface="Times New Roman" panose="02020603050405020304" pitchFamily="18" charset="0"/>
              </a:rPr>
              <a:t> </a:t>
            </a:r>
            <a:r>
              <a:rPr lang="fi-FI" sz="4800" i="1" dirty="0">
                <a:effectLst/>
                <a:latin typeface="Georgia" panose="02040502050405020303" pitchFamily="18" charset="0"/>
                <a:ea typeface="Calibri" panose="020F0502020204030204" pitchFamily="34" charset="0"/>
                <a:cs typeface="Times New Roman" panose="02020603050405020304" pitchFamily="18" charset="0"/>
              </a:rPr>
              <a:t>Arvioimaansa summaa pitää liian korkeana 31 prosenttia vastaajista. </a:t>
            </a:r>
            <a:endParaRPr lang="fi-FI" sz="4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i-FI" sz="4800" dirty="0">
              <a:effectLst/>
              <a:latin typeface="Georgia" panose="020405020504050203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fi-FI" sz="4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7297FEE-8CF5-CA48-9BAD-DBC174238CF8}"/>
              </a:ext>
            </a:extLst>
          </p:cNvPr>
          <p:cNvSpPr>
            <a:spLocks noGrp="1"/>
          </p:cNvSpPr>
          <p:nvPr>
            <p:ph type="sldNum" sz="quarter" idx="4"/>
          </p:nvPr>
        </p:nvSpPr>
        <p:spPr/>
        <p:txBody>
          <a:bodyPr/>
          <a:lstStyle/>
          <a:p>
            <a:fld id="{AB3F14FD-01A9-644F-977D-C402962FAC32}" type="slidenum">
              <a:rPr lang="en-US" smtClean="0"/>
              <a:pPr/>
              <a:t>39</a:t>
            </a:fld>
            <a:endParaRPr lang="en-US" dirty="0"/>
          </a:p>
        </p:txBody>
      </p:sp>
    </p:spTree>
    <p:extLst>
      <p:ext uri="{BB962C8B-B14F-4D97-AF65-F5344CB8AC3E}">
        <p14:creationId xmlns:p14="http://schemas.microsoft.com/office/powerpoint/2010/main" val="287976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859C7-926F-4D1E-8A7A-C49667116654}"/>
              </a:ext>
            </a:extLst>
          </p:cNvPr>
          <p:cNvSpPr>
            <a:spLocks noGrp="1"/>
          </p:cNvSpPr>
          <p:nvPr>
            <p:ph type="title"/>
          </p:nvPr>
        </p:nvSpPr>
        <p:spPr/>
        <p:txBody>
          <a:bodyPr>
            <a:normAutofit/>
          </a:bodyPr>
          <a:lstStyle/>
          <a:p>
            <a:r>
              <a:rPr lang="fi-FI" sz="2700" dirty="0">
                <a:solidFill>
                  <a:schemeClr val="bg1"/>
                </a:solidFill>
              </a:rPr>
              <a:t>Vastaajien taustatiedot</a:t>
            </a:r>
          </a:p>
        </p:txBody>
      </p:sp>
      <p:sp>
        <p:nvSpPr>
          <p:cNvPr id="4" name="Dian numeron paikkamerkki 3">
            <a:extLst>
              <a:ext uri="{FF2B5EF4-FFF2-40B4-BE49-F238E27FC236}">
                <a16:creationId xmlns:a16="http://schemas.microsoft.com/office/drawing/2014/main" id="{A9C56C7F-5385-4DBC-955A-A7AC9E8ED0E9}"/>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AB3F14FD-01A9-644F-977D-C402962FAC32}" type="slidenum">
              <a:rPr kumimoji="0" lang="en-US" sz="900" b="1" i="0" u="none" strike="noStrike" kern="1200" cap="none" spc="0" normalizeH="0" baseline="0" noProof="0" smtClean="0">
                <a:ln>
                  <a:noFill/>
                </a:ln>
                <a:solidFill>
                  <a:srgbClr val="87FFD3"/>
                </a:solidFill>
                <a:effectLst/>
                <a:uLnTx/>
                <a:uFillTx/>
                <a:latin typeface="Arial" charset="0"/>
                <a:cs typeface="Arial" charset="0"/>
              </a:rPr>
              <a:pPr marL="0" marR="0" lvl="0" indent="0" algn="ctr" defTabSz="6858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srgbClr val="87FFD3"/>
              </a:solidFill>
              <a:effectLst/>
              <a:uLnTx/>
              <a:uFillTx/>
              <a:latin typeface="Arial" charset="0"/>
              <a:cs typeface="Arial" charset="0"/>
            </a:endParaRPr>
          </a:p>
        </p:txBody>
      </p:sp>
    </p:spTree>
    <p:extLst>
      <p:ext uri="{BB962C8B-B14F-4D97-AF65-F5344CB8AC3E}">
        <p14:creationId xmlns:p14="http://schemas.microsoft.com/office/powerpoint/2010/main" val="2507534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D5585A-B53B-B747-9171-1DDB1C58A519}"/>
              </a:ext>
            </a:extLst>
          </p:cNvPr>
          <p:cNvSpPr>
            <a:spLocks noGrp="1"/>
          </p:cNvSpPr>
          <p:nvPr>
            <p:ph type="title"/>
          </p:nvPr>
        </p:nvSpPr>
        <p:spPr/>
        <p:txBody>
          <a:bodyPr/>
          <a:lstStyle/>
          <a:p>
            <a:r>
              <a:rPr lang="fi-FI" dirty="0"/>
              <a:t>Yhteenveto ja johtopäätökset </a:t>
            </a:r>
          </a:p>
        </p:txBody>
      </p:sp>
      <p:sp>
        <p:nvSpPr>
          <p:cNvPr id="2" name="Content Placeholder 1">
            <a:extLst>
              <a:ext uri="{FF2B5EF4-FFF2-40B4-BE49-F238E27FC236}">
                <a16:creationId xmlns:a16="http://schemas.microsoft.com/office/drawing/2014/main" id="{DE253A8C-C414-5E48-8756-A13790EB382D}"/>
              </a:ext>
            </a:extLst>
          </p:cNvPr>
          <p:cNvSpPr>
            <a:spLocks noGrp="1"/>
          </p:cNvSpPr>
          <p:nvPr>
            <p:ph idx="1"/>
          </p:nvPr>
        </p:nvSpPr>
        <p:spPr>
          <a:xfrm>
            <a:off x="1606779" y="1112808"/>
            <a:ext cx="6435696" cy="3351399"/>
          </a:xfrm>
        </p:spPr>
        <p:txBody>
          <a:bodyPr>
            <a:noAutofit/>
          </a:bodyPr>
          <a:lstStyle/>
          <a:p>
            <a:pPr marL="266700" indent="-266700">
              <a:lnSpc>
                <a:spcPct val="107000"/>
              </a:lnSpc>
              <a:spcAft>
                <a:spcPts val="800"/>
              </a:spcAft>
              <a:buFont typeface="Arial" panose="020B0604020202020204" pitchFamily="34" charset="0"/>
              <a:buChar char="•"/>
            </a:pPr>
            <a:r>
              <a:rPr lang="fi-FI" sz="1200" b="1" dirty="0">
                <a:effectLst/>
                <a:latin typeface="Georgia" panose="02040502050405020303" pitchFamily="18" charset="0"/>
                <a:ea typeface="Calibri" panose="020F0502020204030204" pitchFamily="34" charset="0"/>
                <a:cs typeface="Times New Roman" panose="02020603050405020304" pitchFamily="18" charset="0"/>
              </a:rPr>
              <a:t>Vastaajista 43 % on erittäin tai melko kiinnostuneita liittymisestä. Etenkin tuoreet yrittäjät ovat muita kiinnostuneempia. </a:t>
            </a:r>
            <a:r>
              <a:rPr lang="fi-FI" sz="1200" dirty="0">
                <a:latin typeface="Georgia" panose="02040502050405020303" pitchFamily="18" charset="0"/>
                <a:ea typeface="Calibri" panose="020F0502020204030204" pitchFamily="34" charset="0"/>
                <a:cs typeface="Times New Roman" panose="02020603050405020304" pitchFamily="18" charset="0"/>
              </a:rPr>
              <a:t>Kiinnostuneista 8 % on erittäin kiinnostuneita jäsenyydestä. </a:t>
            </a:r>
            <a:r>
              <a:rPr lang="fi-FI" sz="1200" dirty="0">
                <a:effectLst/>
                <a:latin typeface="Georgia" panose="02040502050405020303" pitchFamily="18" charset="0"/>
                <a:ea typeface="Calibri" panose="020F0502020204030204" pitchFamily="34" charset="0"/>
                <a:cs typeface="Times New Roman" panose="02020603050405020304" pitchFamily="18" charset="0"/>
              </a:rPr>
              <a:t>Positiiviseen kiinnostukseen vaikuttaa etenkin mahdollisuus saada turva työttömyyden varalle. Kiinnostumattomat perustelevat näkemystään tavallisimmin sillä, että hinta on kallis eivätkä usko jäävänsä työttömäksi tai ovat varmistaneet toimeentulonsa muutoin, esimerkiksi sijoituksilla.  </a:t>
            </a:r>
            <a:r>
              <a:rPr lang="fi-FI" sz="1200" i="1" dirty="0">
                <a:effectLst/>
                <a:latin typeface="Georgia" panose="02040502050405020303" pitchFamily="18" charset="0"/>
                <a:ea typeface="Calibri" panose="020F0502020204030204" pitchFamily="34" charset="0"/>
                <a:cs typeface="Times New Roman" panose="02020603050405020304" pitchFamily="18" charset="0"/>
              </a:rPr>
              <a:t>Usko omaan yrittäjyyteen ja sen kantamiseen on monilla edelleen vahva. </a:t>
            </a:r>
          </a:p>
          <a:p>
            <a:pPr marL="266700" indent="-266700">
              <a:lnSpc>
                <a:spcPct val="107000"/>
              </a:lnSpc>
              <a:spcAft>
                <a:spcPts val="800"/>
              </a:spcAft>
              <a:buFont typeface="Wingdings" panose="05000000000000000000" pitchFamily="2" charset="2"/>
              <a:buChar char="Ø"/>
            </a:pPr>
            <a:r>
              <a:rPr lang="fi-FI" sz="1200" b="1" dirty="0">
                <a:effectLst/>
                <a:latin typeface="Georgia" panose="02040502050405020303" pitchFamily="18" charset="0"/>
                <a:ea typeface="Calibri" panose="020F0502020204030204" pitchFamily="34" charset="0"/>
                <a:cs typeface="Times New Roman" panose="02020603050405020304" pitchFamily="18" charset="0"/>
              </a:rPr>
              <a:t>Yrittäjien tietotaso ja oman taloudellisen turvan varmistaminen ovat monissa asioissa parantuneet. Kuitenkin tietämättömyyttä on edelleen merkittävästi.</a:t>
            </a:r>
          </a:p>
          <a:p>
            <a:pPr marL="266700" indent="-266700">
              <a:lnSpc>
                <a:spcPct val="107000"/>
              </a:lnSpc>
              <a:spcAft>
                <a:spcPts val="800"/>
              </a:spcAft>
              <a:buFont typeface="Wingdings" panose="05000000000000000000" pitchFamily="2" charset="2"/>
              <a:buChar char="Ø"/>
            </a:pPr>
            <a:r>
              <a:rPr lang="fi-FI" sz="1200" b="1" dirty="0">
                <a:latin typeface="Georgia" panose="02040502050405020303" pitchFamily="18" charset="0"/>
                <a:ea typeface="Calibri" panose="020F0502020204030204" pitchFamily="34" charset="0"/>
                <a:cs typeface="Times New Roman" panose="02020603050405020304" pitchFamily="18" charset="0"/>
              </a:rPr>
              <a:t>Kassan tunteminen on parantunut, mutta edelleen vain noin yksi kymmenestä tuntee kassan hyvin.  </a:t>
            </a:r>
            <a:r>
              <a:rPr lang="fi-FI" sz="1200" b="1" dirty="0">
                <a:effectLst/>
                <a:latin typeface="Georgia" panose="02040502050405020303" pitchFamily="18" charset="0"/>
                <a:ea typeface="Calibri" panose="020F0502020204030204" pitchFamily="34" charset="0"/>
                <a:cs typeface="Times New Roman" panose="02020603050405020304" pitchFamily="18" charset="0"/>
              </a:rPr>
              <a:t> </a:t>
            </a:r>
          </a:p>
          <a:p>
            <a:pPr marL="266700" indent="-266700">
              <a:lnSpc>
                <a:spcPct val="107000"/>
              </a:lnSpc>
              <a:spcAft>
                <a:spcPts val="800"/>
              </a:spcAft>
              <a:buFont typeface="Wingdings" panose="05000000000000000000" pitchFamily="2" charset="2"/>
              <a:buChar char="Ø"/>
            </a:pPr>
            <a:r>
              <a:rPr lang="fi-FI" sz="1200" b="1" dirty="0">
                <a:latin typeface="Georgia" panose="02040502050405020303" pitchFamily="18" charset="0"/>
                <a:ea typeface="Calibri" panose="020F0502020204030204" pitchFamily="34" charset="0"/>
                <a:cs typeface="Times New Roman" panose="02020603050405020304" pitchFamily="18" charset="0"/>
              </a:rPr>
              <a:t>Jäsenyyden hinta arvioidaan pääsääntöisesti todellisuutta merkittävästi kalliimmaksi. </a:t>
            </a:r>
            <a:r>
              <a:rPr lang="fi-FI" sz="1200" dirty="0">
                <a:latin typeface="Georgia" panose="02040502050405020303" pitchFamily="18" charset="0"/>
                <a:ea typeface="Calibri" panose="020F0502020204030204" pitchFamily="34" charset="0"/>
                <a:cs typeface="Times New Roman" panose="02020603050405020304" pitchFamily="18" charset="0"/>
              </a:rPr>
              <a:t>Kalleus nousee esiin myös negatiivisissa mielikuvissa. Ylipäätään tietoa ja viestintää kassan toiminnasta toivotaan paljon. </a:t>
            </a:r>
            <a:endParaRPr lang="fi-FI" sz="12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7297FEE-8CF5-CA48-9BAD-DBC174238CF8}"/>
              </a:ext>
            </a:extLst>
          </p:cNvPr>
          <p:cNvSpPr>
            <a:spLocks noGrp="1"/>
          </p:cNvSpPr>
          <p:nvPr>
            <p:ph type="sldNum" sz="quarter" idx="4"/>
          </p:nvPr>
        </p:nvSpPr>
        <p:spPr/>
        <p:txBody>
          <a:bodyPr/>
          <a:lstStyle/>
          <a:p>
            <a:fld id="{AB3F14FD-01A9-644F-977D-C402962FAC32}" type="slidenum">
              <a:rPr lang="en-US" smtClean="0"/>
              <a:pPr/>
              <a:t>40</a:t>
            </a:fld>
            <a:endParaRPr lang="en-US" dirty="0"/>
          </a:p>
        </p:txBody>
      </p:sp>
    </p:spTree>
    <p:extLst>
      <p:ext uri="{BB962C8B-B14F-4D97-AF65-F5344CB8AC3E}">
        <p14:creationId xmlns:p14="http://schemas.microsoft.com/office/powerpoint/2010/main" val="3035669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12" descr="Kuva, joka sisältää kohteen eläin&#10;&#10;Kuvaus luotu automaattisesti">
            <a:extLst>
              <a:ext uri="{FF2B5EF4-FFF2-40B4-BE49-F238E27FC236}">
                <a16:creationId xmlns:a16="http://schemas.microsoft.com/office/drawing/2014/main" id="{380A4A88-027C-F843-BF3A-4487B1FA4362}"/>
              </a:ext>
            </a:extLst>
          </p:cNvPr>
          <p:cNvPicPr>
            <a:picLocks noChangeAspect="1"/>
          </p:cNvPicPr>
          <p:nvPr/>
        </p:nvPicPr>
        <p:blipFill rotWithShape="1">
          <a:blip r:embed="rId2">
            <a:alphaModFix amt="47000"/>
          </a:blip>
          <a:srcRect b="1897"/>
          <a:stretch/>
        </p:blipFill>
        <p:spPr>
          <a:xfrm>
            <a:off x="0" y="-1"/>
            <a:ext cx="9144000" cy="5034411"/>
          </a:xfrm>
          <a:prstGeom prst="rect">
            <a:avLst/>
          </a:prstGeom>
        </p:spPr>
      </p:pic>
      <p:sp>
        <p:nvSpPr>
          <p:cNvPr id="8" name="Sisällön paikkamerkki 2">
            <a:extLst>
              <a:ext uri="{FF2B5EF4-FFF2-40B4-BE49-F238E27FC236}">
                <a16:creationId xmlns:a16="http://schemas.microsoft.com/office/drawing/2014/main" id="{91392E71-0671-EE4E-AA6A-50F490928386}"/>
              </a:ext>
            </a:extLst>
          </p:cNvPr>
          <p:cNvSpPr txBox="1">
            <a:spLocks/>
          </p:cNvSpPr>
          <p:nvPr/>
        </p:nvSpPr>
        <p:spPr>
          <a:xfrm>
            <a:off x="914344" y="3147814"/>
            <a:ext cx="7690104" cy="1759274"/>
          </a:xfrm>
          <a:prstGeom prst="rect">
            <a:avLst/>
          </a:prstGeom>
        </p:spPr>
        <p:txBody>
          <a:bodyPr>
            <a:noAutofit/>
          </a:bodyPr>
          <a:lstStyle>
            <a:lvl1pPr marL="0" indent="0" algn="l" defTabSz="685798"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8"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8"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8" indent="-171450" algn="l" defTabSz="685798"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8" indent="-171450" algn="l" defTabSz="685798"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4"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r>
              <a:rPr lang="fi-FI" dirty="0"/>
            </a:br>
            <a:r>
              <a:rPr lang="fi-FI" dirty="0">
                <a:hlinkClick r:id="rId3"/>
              </a:rPr>
              <a:t>innolink.fi</a:t>
            </a:r>
            <a:r>
              <a:rPr lang="fi-FI" dirty="0"/>
              <a:t> </a:t>
            </a:r>
          </a:p>
        </p:txBody>
      </p:sp>
      <p:sp>
        <p:nvSpPr>
          <p:cNvPr id="9" name="Sisällön paikkamerkki 2">
            <a:extLst>
              <a:ext uri="{FF2B5EF4-FFF2-40B4-BE49-F238E27FC236}">
                <a16:creationId xmlns:a16="http://schemas.microsoft.com/office/drawing/2014/main" id="{79F127A8-B3F9-4942-91D7-72C30DFAC5E3}"/>
              </a:ext>
            </a:extLst>
          </p:cNvPr>
          <p:cNvSpPr txBox="1">
            <a:spLocks/>
          </p:cNvSpPr>
          <p:nvPr/>
        </p:nvSpPr>
        <p:spPr>
          <a:xfrm>
            <a:off x="1699056" y="1779662"/>
            <a:ext cx="6120680" cy="1368152"/>
          </a:xfrm>
          <a:prstGeom prst="rect">
            <a:avLst/>
          </a:prstGeom>
        </p:spPr>
        <p:txBody>
          <a:bodyPr>
            <a:noAutofit/>
          </a:bodyPr>
          <a:lstStyle>
            <a:lvl1pPr marL="0" indent="0" algn="l" defTabSz="685798" rtl="0" eaLnBrk="1" latinLnBrk="0" hangingPunct="1">
              <a:lnSpc>
                <a:spcPct val="100000"/>
              </a:lnSpc>
              <a:spcBef>
                <a:spcPts val="750"/>
              </a:spcBef>
              <a:buFont typeface="Arial" panose="020B0604020202020204" pitchFamily="34" charset="0"/>
              <a:buNone/>
              <a:defRPr sz="1600" b="0" i="0" kern="1200">
                <a:solidFill>
                  <a:schemeClr val="bg1"/>
                </a:solidFill>
                <a:latin typeface="Georgia" charset="0"/>
                <a:ea typeface="Georgia" charset="0"/>
                <a:cs typeface="Georgia" charset="0"/>
              </a:defRPr>
            </a:lvl1pPr>
            <a:lvl2pPr marL="514350" indent="-171450" algn="l" defTabSz="685798" rtl="0" eaLnBrk="1" latinLnBrk="0" hangingPunct="1">
              <a:lnSpc>
                <a:spcPct val="90000"/>
              </a:lnSpc>
              <a:spcBef>
                <a:spcPts val="375"/>
              </a:spcBef>
              <a:buFont typeface="Arial" panose="020B0604020202020204" pitchFamily="34" charset="0"/>
              <a:buChar char="•"/>
              <a:defRPr sz="1200" b="0" i="0" kern="1200">
                <a:solidFill>
                  <a:schemeClr val="bg1"/>
                </a:solidFill>
                <a:latin typeface="Georgia" charset="0"/>
                <a:ea typeface="Georgia" charset="0"/>
                <a:cs typeface="Georgia" charset="0"/>
              </a:defRPr>
            </a:lvl2pPr>
            <a:lvl3pPr marL="857250" indent="-171450" algn="l" defTabSz="685798" rtl="0" eaLnBrk="1" latinLnBrk="0" hangingPunct="1">
              <a:lnSpc>
                <a:spcPct val="90000"/>
              </a:lnSpc>
              <a:spcBef>
                <a:spcPts val="375"/>
              </a:spcBef>
              <a:buFont typeface="Arial" panose="020B0604020202020204" pitchFamily="34" charset="0"/>
              <a:buChar char="•"/>
              <a:defRPr sz="1100" b="0" i="0" kern="1200">
                <a:solidFill>
                  <a:schemeClr val="bg1"/>
                </a:solidFill>
                <a:latin typeface="Georgia" charset="0"/>
                <a:ea typeface="Georgia" charset="0"/>
                <a:cs typeface="Georgia" charset="0"/>
              </a:defRPr>
            </a:lvl3pPr>
            <a:lvl4pPr marL="1200148" indent="-171450" algn="l" defTabSz="685798"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4pPr>
            <a:lvl5pPr marL="1543048" indent="-171450" algn="l" defTabSz="685798" rtl="0" eaLnBrk="1" latinLnBrk="0" hangingPunct="1">
              <a:lnSpc>
                <a:spcPct val="90000"/>
              </a:lnSpc>
              <a:spcBef>
                <a:spcPts val="375"/>
              </a:spcBef>
              <a:buFont typeface="Arial" panose="020B0604020202020204" pitchFamily="34" charset="0"/>
              <a:buChar char="•"/>
              <a:defRPr sz="1050" b="0" i="0" kern="1200">
                <a:solidFill>
                  <a:schemeClr val="bg1"/>
                </a:solidFill>
                <a:latin typeface="Georgia" charset="0"/>
                <a:ea typeface="Georgia" charset="0"/>
                <a:cs typeface="Georgia" charset="0"/>
              </a:defRPr>
            </a:lvl5pPr>
            <a:lvl6pPr marL="18859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6"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4" indent="-171450"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500"/>
              </a:spcBef>
            </a:pPr>
            <a:r>
              <a:rPr lang="fi-FI" sz="3600" b="1" dirty="0">
                <a:latin typeface="Arial Black" panose="020B0604020202020204" pitchFamily="34" charset="0"/>
                <a:cs typeface="Arial Black" panose="020B0604020202020204" pitchFamily="34" charset="0"/>
              </a:rPr>
              <a:t>Kiitos</a:t>
            </a:r>
            <a:br>
              <a:rPr lang="fi-FI" sz="3600" b="1" dirty="0">
                <a:latin typeface="Arial Black" panose="020B0604020202020204" pitchFamily="34" charset="0"/>
                <a:cs typeface="Arial Black" panose="020B0604020202020204" pitchFamily="34" charset="0"/>
              </a:rPr>
            </a:br>
            <a:r>
              <a:rPr lang="fi-FI" sz="3600" i="1" dirty="0">
                <a:solidFill>
                  <a:schemeClr val="accent5"/>
                </a:solidFill>
                <a:latin typeface="Georgia" panose="02040502050405020303" pitchFamily="18" charset="0"/>
                <a:cs typeface="Arial Black" panose="020B0604020202020204" pitchFamily="34" charset="0"/>
              </a:rPr>
              <a:t>mielenkiinnostanne!</a:t>
            </a:r>
          </a:p>
        </p:txBody>
      </p:sp>
      <p:pic>
        <p:nvPicPr>
          <p:cNvPr id="6" name="Picture 5">
            <a:extLst>
              <a:ext uri="{FF2B5EF4-FFF2-40B4-BE49-F238E27FC236}">
                <a16:creationId xmlns:a16="http://schemas.microsoft.com/office/drawing/2014/main" id="{F33EED3B-280C-5444-9A27-8D0BA96EE19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6694" y="162940"/>
            <a:ext cx="1349375" cy="569913"/>
          </a:xfrm>
          <a:prstGeom prst="rect">
            <a:avLst/>
          </a:prstGeom>
          <a:noFill/>
          <a:ln w="9525">
            <a:noFill/>
            <a:miter lim="800000"/>
            <a:headEnd/>
            <a:tailEnd/>
          </a:ln>
        </p:spPr>
      </p:pic>
    </p:spTree>
    <p:extLst>
      <p:ext uri="{BB962C8B-B14F-4D97-AF65-F5344CB8AC3E}">
        <p14:creationId xmlns:p14="http://schemas.microsoft.com/office/powerpoint/2010/main" val="302523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5" y="736881"/>
            <a:ext cx="6480000" cy="334785"/>
          </a:xfrm>
          <a:ln>
            <a:noFill/>
          </a:ln>
        </p:spPr>
        <p:txBody>
          <a:bodyPr>
            <a:normAutofit/>
          </a:bodyPr>
          <a:lstStyle/>
          <a:p>
            <a:r>
              <a:rPr lang="fi-FI" dirty="0"/>
              <a:t>Vastaajien taustatiedot</a:t>
            </a:r>
          </a:p>
        </p:txBody>
      </p:sp>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5</a:t>
            </a:fld>
            <a:endParaRPr lang="en-US" dirty="0"/>
          </a:p>
        </p:txBody>
      </p:sp>
      <p:pic>
        <p:nvPicPr>
          <p:cNvPr id="8" name="Kuva 7">
            <a:extLst>
              <a:ext uri="{FF2B5EF4-FFF2-40B4-BE49-F238E27FC236}">
                <a16:creationId xmlns:a16="http://schemas.microsoft.com/office/drawing/2014/main" id="{2F812141-DA69-47C5-967F-34C859241431}"/>
              </a:ext>
            </a:extLst>
          </p:cNvPr>
          <p:cNvPicPr>
            <a:picLocks noChangeAspect="1"/>
          </p:cNvPicPr>
          <p:nvPr/>
        </p:nvPicPr>
        <p:blipFill rotWithShape="1">
          <a:blip r:embed="rId3"/>
          <a:srcRect r="2774"/>
          <a:stretch/>
        </p:blipFill>
        <p:spPr>
          <a:xfrm>
            <a:off x="259819" y="1629420"/>
            <a:ext cx="4236554" cy="2537138"/>
          </a:xfrm>
          <a:prstGeom prst="rect">
            <a:avLst/>
          </a:prstGeom>
        </p:spPr>
      </p:pic>
      <p:pic>
        <p:nvPicPr>
          <p:cNvPr id="11" name="Kuva 10">
            <a:extLst>
              <a:ext uri="{FF2B5EF4-FFF2-40B4-BE49-F238E27FC236}">
                <a16:creationId xmlns:a16="http://schemas.microsoft.com/office/drawing/2014/main" id="{28B0CBC5-6C56-4D5A-94B4-00A82E958106}"/>
              </a:ext>
            </a:extLst>
          </p:cNvPr>
          <p:cNvPicPr>
            <a:picLocks noChangeAspect="1"/>
          </p:cNvPicPr>
          <p:nvPr/>
        </p:nvPicPr>
        <p:blipFill>
          <a:blip r:embed="rId4"/>
          <a:stretch>
            <a:fillRect/>
          </a:stretch>
        </p:blipFill>
        <p:spPr>
          <a:xfrm>
            <a:off x="4940584" y="1395664"/>
            <a:ext cx="3866531" cy="2695073"/>
          </a:xfrm>
          <a:prstGeom prst="rect">
            <a:avLst/>
          </a:prstGeom>
        </p:spPr>
      </p:pic>
      <p:cxnSp>
        <p:nvCxnSpPr>
          <p:cNvPr id="15" name="Suora nuoliyhdysviiva 14">
            <a:extLst>
              <a:ext uri="{FF2B5EF4-FFF2-40B4-BE49-F238E27FC236}">
                <a16:creationId xmlns:a16="http://schemas.microsoft.com/office/drawing/2014/main" id="{E63A6735-98B6-4B63-9AEB-6FF9E7CBA94A}"/>
              </a:ext>
            </a:extLst>
          </p:cNvPr>
          <p:cNvCxnSpPr>
            <a:cxnSpLocks/>
          </p:cNvCxnSpPr>
          <p:nvPr/>
        </p:nvCxnSpPr>
        <p:spPr>
          <a:xfrm flipV="1">
            <a:off x="2846328" y="1567543"/>
            <a:ext cx="2158809" cy="694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3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8768-049A-F944-AF5C-268196B01926}"/>
              </a:ext>
            </a:extLst>
          </p:cNvPr>
          <p:cNvSpPr>
            <a:spLocks noGrp="1"/>
          </p:cNvSpPr>
          <p:nvPr>
            <p:ph type="title"/>
          </p:nvPr>
        </p:nvSpPr>
        <p:spPr>
          <a:xfrm>
            <a:off x="1684805" y="736881"/>
            <a:ext cx="6480000" cy="334785"/>
          </a:xfrm>
          <a:ln>
            <a:noFill/>
          </a:ln>
        </p:spPr>
        <p:txBody>
          <a:bodyPr>
            <a:normAutofit/>
          </a:bodyPr>
          <a:lstStyle/>
          <a:p>
            <a:r>
              <a:rPr lang="fi-FI" dirty="0"/>
              <a:t>Vastaajien taustatiedot</a:t>
            </a:r>
          </a:p>
        </p:txBody>
      </p:sp>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6</a:t>
            </a:fld>
            <a:endParaRPr lang="en-US" dirty="0"/>
          </a:p>
        </p:txBody>
      </p:sp>
      <p:pic>
        <p:nvPicPr>
          <p:cNvPr id="4" name="Kuva 3">
            <a:extLst>
              <a:ext uri="{FF2B5EF4-FFF2-40B4-BE49-F238E27FC236}">
                <a16:creationId xmlns:a16="http://schemas.microsoft.com/office/drawing/2014/main" id="{50E6C88C-B791-4304-A3E2-C4283E4DE7B2}"/>
              </a:ext>
            </a:extLst>
          </p:cNvPr>
          <p:cNvPicPr>
            <a:picLocks noChangeAspect="1"/>
          </p:cNvPicPr>
          <p:nvPr/>
        </p:nvPicPr>
        <p:blipFill>
          <a:blip r:embed="rId3"/>
          <a:stretch>
            <a:fillRect/>
          </a:stretch>
        </p:blipFill>
        <p:spPr>
          <a:xfrm>
            <a:off x="664945" y="1325664"/>
            <a:ext cx="4259860" cy="3543248"/>
          </a:xfrm>
          <a:prstGeom prst="rect">
            <a:avLst/>
          </a:prstGeom>
        </p:spPr>
      </p:pic>
      <p:pic>
        <p:nvPicPr>
          <p:cNvPr id="7" name="Kuva 6">
            <a:extLst>
              <a:ext uri="{FF2B5EF4-FFF2-40B4-BE49-F238E27FC236}">
                <a16:creationId xmlns:a16="http://schemas.microsoft.com/office/drawing/2014/main" id="{7CFF9DF9-23CE-4CA5-B576-8A41E6195614}"/>
              </a:ext>
            </a:extLst>
          </p:cNvPr>
          <p:cNvPicPr>
            <a:picLocks noChangeAspect="1"/>
          </p:cNvPicPr>
          <p:nvPr/>
        </p:nvPicPr>
        <p:blipFill>
          <a:blip r:embed="rId4"/>
          <a:stretch>
            <a:fillRect/>
          </a:stretch>
        </p:blipFill>
        <p:spPr>
          <a:xfrm>
            <a:off x="4924805" y="1325664"/>
            <a:ext cx="4147708" cy="3537051"/>
          </a:xfrm>
          <a:prstGeom prst="rect">
            <a:avLst/>
          </a:prstGeom>
        </p:spPr>
      </p:pic>
    </p:spTree>
    <p:extLst>
      <p:ext uri="{BB962C8B-B14F-4D97-AF65-F5344CB8AC3E}">
        <p14:creationId xmlns:p14="http://schemas.microsoft.com/office/powerpoint/2010/main" val="6325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7</a:t>
            </a:fld>
            <a:endParaRPr lang="en-US" dirty="0"/>
          </a:p>
        </p:txBody>
      </p:sp>
      <p:pic>
        <p:nvPicPr>
          <p:cNvPr id="6" name="Kuva 5">
            <a:extLst>
              <a:ext uri="{FF2B5EF4-FFF2-40B4-BE49-F238E27FC236}">
                <a16:creationId xmlns:a16="http://schemas.microsoft.com/office/drawing/2014/main" id="{45D0A8A0-0CF1-4A6E-B7DB-39ACD94054EF}"/>
              </a:ext>
            </a:extLst>
          </p:cNvPr>
          <p:cNvPicPr>
            <a:picLocks noChangeAspect="1"/>
          </p:cNvPicPr>
          <p:nvPr/>
        </p:nvPicPr>
        <p:blipFill>
          <a:blip r:embed="rId3"/>
          <a:stretch>
            <a:fillRect/>
          </a:stretch>
        </p:blipFill>
        <p:spPr>
          <a:xfrm>
            <a:off x="452421" y="1161906"/>
            <a:ext cx="4119579" cy="1959500"/>
          </a:xfrm>
          <a:prstGeom prst="rect">
            <a:avLst/>
          </a:prstGeom>
        </p:spPr>
      </p:pic>
      <p:pic>
        <p:nvPicPr>
          <p:cNvPr id="9" name="Kuva 8">
            <a:extLst>
              <a:ext uri="{FF2B5EF4-FFF2-40B4-BE49-F238E27FC236}">
                <a16:creationId xmlns:a16="http://schemas.microsoft.com/office/drawing/2014/main" id="{DD277564-C89A-4DEB-BF6B-9FAC5471C3F4}"/>
              </a:ext>
            </a:extLst>
          </p:cNvPr>
          <p:cNvPicPr>
            <a:picLocks noChangeAspect="1"/>
          </p:cNvPicPr>
          <p:nvPr/>
        </p:nvPicPr>
        <p:blipFill>
          <a:blip r:embed="rId4"/>
          <a:stretch>
            <a:fillRect/>
          </a:stretch>
        </p:blipFill>
        <p:spPr>
          <a:xfrm>
            <a:off x="452421" y="3179501"/>
            <a:ext cx="3870087" cy="1826333"/>
          </a:xfrm>
          <a:prstGeom prst="rect">
            <a:avLst/>
          </a:prstGeom>
        </p:spPr>
      </p:pic>
      <p:pic>
        <p:nvPicPr>
          <p:cNvPr id="11" name="Kuva 10">
            <a:extLst>
              <a:ext uri="{FF2B5EF4-FFF2-40B4-BE49-F238E27FC236}">
                <a16:creationId xmlns:a16="http://schemas.microsoft.com/office/drawing/2014/main" id="{B61961C0-B9D3-473B-A078-E519A903860C}"/>
              </a:ext>
            </a:extLst>
          </p:cNvPr>
          <p:cNvPicPr>
            <a:picLocks noChangeAspect="1"/>
          </p:cNvPicPr>
          <p:nvPr/>
        </p:nvPicPr>
        <p:blipFill>
          <a:blip r:embed="rId5"/>
          <a:stretch>
            <a:fillRect/>
          </a:stretch>
        </p:blipFill>
        <p:spPr>
          <a:xfrm>
            <a:off x="4924805" y="1161906"/>
            <a:ext cx="3007645" cy="3827209"/>
          </a:xfrm>
          <a:prstGeom prst="rect">
            <a:avLst/>
          </a:prstGeom>
        </p:spPr>
      </p:pic>
      <p:sp>
        <p:nvSpPr>
          <p:cNvPr id="10" name="Title 1">
            <a:extLst>
              <a:ext uri="{FF2B5EF4-FFF2-40B4-BE49-F238E27FC236}">
                <a16:creationId xmlns:a16="http://schemas.microsoft.com/office/drawing/2014/main" id="{FCAFF4A9-7444-4FB3-9F95-8FBF16703A45}"/>
              </a:ext>
            </a:extLst>
          </p:cNvPr>
          <p:cNvSpPr>
            <a:spLocks noGrp="1"/>
          </p:cNvSpPr>
          <p:nvPr>
            <p:ph type="title"/>
          </p:nvPr>
        </p:nvSpPr>
        <p:spPr>
          <a:xfrm>
            <a:off x="1719181" y="563610"/>
            <a:ext cx="6480000" cy="334785"/>
          </a:xfrm>
          <a:ln>
            <a:noFill/>
          </a:ln>
        </p:spPr>
        <p:txBody>
          <a:bodyPr>
            <a:normAutofit fontScale="90000"/>
          </a:bodyPr>
          <a:lstStyle/>
          <a:p>
            <a:r>
              <a:rPr lang="fi-FI" dirty="0"/>
              <a:t>Vastaajien taustatiedot </a:t>
            </a:r>
            <a:br>
              <a:rPr lang="fi-FI" dirty="0"/>
            </a:br>
            <a:r>
              <a:rPr lang="fi-FI" dirty="0"/>
              <a:t>– kysytty vain potentiaalisilta jäseniltä</a:t>
            </a:r>
          </a:p>
        </p:txBody>
      </p:sp>
    </p:spTree>
    <p:extLst>
      <p:ext uri="{BB962C8B-B14F-4D97-AF65-F5344CB8AC3E}">
        <p14:creationId xmlns:p14="http://schemas.microsoft.com/office/powerpoint/2010/main" val="256384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8</a:t>
            </a:fld>
            <a:endParaRPr lang="en-US" dirty="0"/>
          </a:p>
        </p:txBody>
      </p:sp>
      <p:pic>
        <p:nvPicPr>
          <p:cNvPr id="4" name="Kuva 3">
            <a:extLst>
              <a:ext uri="{FF2B5EF4-FFF2-40B4-BE49-F238E27FC236}">
                <a16:creationId xmlns:a16="http://schemas.microsoft.com/office/drawing/2014/main" id="{41A3F2C6-0E6B-4691-A31C-4FC55EBB0DB2}"/>
              </a:ext>
            </a:extLst>
          </p:cNvPr>
          <p:cNvPicPr>
            <a:picLocks noChangeAspect="1"/>
          </p:cNvPicPr>
          <p:nvPr/>
        </p:nvPicPr>
        <p:blipFill>
          <a:blip r:embed="rId3"/>
          <a:stretch>
            <a:fillRect/>
          </a:stretch>
        </p:blipFill>
        <p:spPr>
          <a:xfrm>
            <a:off x="1684805" y="1159157"/>
            <a:ext cx="5891195" cy="3846677"/>
          </a:xfrm>
          <a:prstGeom prst="rect">
            <a:avLst/>
          </a:prstGeom>
        </p:spPr>
      </p:pic>
      <p:pic>
        <p:nvPicPr>
          <p:cNvPr id="6" name="Kuva 5">
            <a:extLst>
              <a:ext uri="{FF2B5EF4-FFF2-40B4-BE49-F238E27FC236}">
                <a16:creationId xmlns:a16="http://schemas.microsoft.com/office/drawing/2014/main" id="{4E4ED3B5-DBA5-48B0-B718-8ABA847711C9}"/>
              </a:ext>
            </a:extLst>
          </p:cNvPr>
          <p:cNvPicPr>
            <a:picLocks noChangeAspect="1"/>
          </p:cNvPicPr>
          <p:nvPr/>
        </p:nvPicPr>
        <p:blipFill>
          <a:blip r:embed="rId4"/>
          <a:stretch>
            <a:fillRect/>
          </a:stretch>
        </p:blipFill>
        <p:spPr>
          <a:xfrm>
            <a:off x="6675808" y="1980056"/>
            <a:ext cx="2284297" cy="1253066"/>
          </a:xfrm>
          <a:prstGeom prst="rect">
            <a:avLst/>
          </a:prstGeom>
          <a:ln>
            <a:solidFill>
              <a:schemeClr val="tx1"/>
            </a:solidFill>
          </a:ln>
        </p:spPr>
      </p:pic>
      <p:cxnSp>
        <p:nvCxnSpPr>
          <p:cNvPr id="8" name="Suora nuoliyhdysviiva 7">
            <a:extLst>
              <a:ext uri="{FF2B5EF4-FFF2-40B4-BE49-F238E27FC236}">
                <a16:creationId xmlns:a16="http://schemas.microsoft.com/office/drawing/2014/main" id="{88BB86D9-B77D-477B-B10D-DD46C7F91AF3}"/>
              </a:ext>
            </a:extLst>
          </p:cNvPr>
          <p:cNvCxnSpPr/>
          <p:nvPr/>
        </p:nvCxnSpPr>
        <p:spPr>
          <a:xfrm>
            <a:off x="7576000" y="1595044"/>
            <a:ext cx="96710" cy="371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3C83A362-EC31-4DB9-91ED-42C23CAA369F}"/>
              </a:ext>
            </a:extLst>
          </p:cNvPr>
          <p:cNvSpPr>
            <a:spLocks noGrp="1"/>
          </p:cNvSpPr>
          <p:nvPr>
            <p:ph type="title"/>
          </p:nvPr>
        </p:nvSpPr>
        <p:spPr>
          <a:xfrm>
            <a:off x="1719181" y="563610"/>
            <a:ext cx="6480000" cy="334785"/>
          </a:xfrm>
          <a:ln>
            <a:noFill/>
          </a:ln>
        </p:spPr>
        <p:txBody>
          <a:bodyPr>
            <a:normAutofit fontScale="90000"/>
          </a:bodyPr>
          <a:lstStyle/>
          <a:p>
            <a:r>
              <a:rPr lang="fi-FI" dirty="0"/>
              <a:t>Vastaajien taustatiedot </a:t>
            </a:r>
            <a:br>
              <a:rPr lang="fi-FI" dirty="0"/>
            </a:br>
            <a:r>
              <a:rPr lang="fi-FI" dirty="0"/>
              <a:t>– kysytty vain potentiaalisilta jäseniltä</a:t>
            </a:r>
          </a:p>
        </p:txBody>
      </p:sp>
    </p:spTree>
    <p:extLst>
      <p:ext uri="{BB962C8B-B14F-4D97-AF65-F5344CB8AC3E}">
        <p14:creationId xmlns:p14="http://schemas.microsoft.com/office/powerpoint/2010/main" val="417693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D3C264-9ACF-4A44-B5F9-4621E0940D21}"/>
              </a:ext>
            </a:extLst>
          </p:cNvPr>
          <p:cNvSpPr>
            <a:spLocks noGrp="1"/>
          </p:cNvSpPr>
          <p:nvPr>
            <p:ph type="sldNum" sz="quarter" idx="4"/>
          </p:nvPr>
        </p:nvSpPr>
        <p:spPr/>
        <p:txBody>
          <a:bodyPr/>
          <a:lstStyle/>
          <a:p>
            <a:fld id="{AB3F14FD-01A9-644F-977D-C402962FAC32}" type="slidenum">
              <a:rPr lang="en-US" smtClean="0"/>
              <a:pPr/>
              <a:t>9</a:t>
            </a:fld>
            <a:endParaRPr lang="en-US" dirty="0"/>
          </a:p>
        </p:txBody>
      </p:sp>
      <p:pic>
        <p:nvPicPr>
          <p:cNvPr id="6" name="Kuva 5">
            <a:extLst>
              <a:ext uri="{FF2B5EF4-FFF2-40B4-BE49-F238E27FC236}">
                <a16:creationId xmlns:a16="http://schemas.microsoft.com/office/drawing/2014/main" id="{F1BE0174-8384-4441-AAEF-9089BD2CEEB3}"/>
              </a:ext>
            </a:extLst>
          </p:cNvPr>
          <p:cNvPicPr>
            <a:picLocks noChangeAspect="1"/>
          </p:cNvPicPr>
          <p:nvPr/>
        </p:nvPicPr>
        <p:blipFill>
          <a:blip r:embed="rId3"/>
          <a:stretch>
            <a:fillRect/>
          </a:stretch>
        </p:blipFill>
        <p:spPr>
          <a:xfrm>
            <a:off x="699037" y="1498791"/>
            <a:ext cx="3872963" cy="3156284"/>
          </a:xfrm>
          <a:prstGeom prst="rect">
            <a:avLst/>
          </a:prstGeom>
        </p:spPr>
      </p:pic>
      <p:pic>
        <p:nvPicPr>
          <p:cNvPr id="8" name="Kuva 7">
            <a:extLst>
              <a:ext uri="{FF2B5EF4-FFF2-40B4-BE49-F238E27FC236}">
                <a16:creationId xmlns:a16="http://schemas.microsoft.com/office/drawing/2014/main" id="{862FF2CD-32A4-472A-B19D-D3E0BDDEA2CC}"/>
              </a:ext>
            </a:extLst>
          </p:cNvPr>
          <p:cNvPicPr>
            <a:picLocks noChangeAspect="1"/>
          </p:cNvPicPr>
          <p:nvPr/>
        </p:nvPicPr>
        <p:blipFill>
          <a:blip r:embed="rId4"/>
          <a:stretch>
            <a:fillRect/>
          </a:stretch>
        </p:blipFill>
        <p:spPr>
          <a:xfrm>
            <a:off x="4572000" y="1498791"/>
            <a:ext cx="4171664" cy="3150325"/>
          </a:xfrm>
          <a:prstGeom prst="rect">
            <a:avLst/>
          </a:prstGeom>
        </p:spPr>
      </p:pic>
      <p:sp>
        <p:nvSpPr>
          <p:cNvPr id="9" name="Title 1">
            <a:extLst>
              <a:ext uri="{FF2B5EF4-FFF2-40B4-BE49-F238E27FC236}">
                <a16:creationId xmlns:a16="http://schemas.microsoft.com/office/drawing/2014/main" id="{BFF26C30-5D68-4545-9A51-018C93E76471}"/>
              </a:ext>
            </a:extLst>
          </p:cNvPr>
          <p:cNvSpPr>
            <a:spLocks noGrp="1"/>
          </p:cNvSpPr>
          <p:nvPr>
            <p:ph type="title"/>
          </p:nvPr>
        </p:nvSpPr>
        <p:spPr>
          <a:xfrm>
            <a:off x="1719181" y="563610"/>
            <a:ext cx="6480000" cy="334785"/>
          </a:xfrm>
          <a:ln>
            <a:noFill/>
          </a:ln>
        </p:spPr>
        <p:txBody>
          <a:bodyPr>
            <a:normAutofit fontScale="90000"/>
          </a:bodyPr>
          <a:lstStyle/>
          <a:p>
            <a:r>
              <a:rPr lang="fi-FI" dirty="0"/>
              <a:t>Vastaajien taustatiedot </a:t>
            </a:r>
            <a:br>
              <a:rPr lang="fi-FI" dirty="0"/>
            </a:br>
            <a:r>
              <a:rPr lang="fi-FI" dirty="0"/>
              <a:t>– kysytty vain potentiaalisilta jäseniltä</a:t>
            </a:r>
          </a:p>
        </p:txBody>
      </p:sp>
    </p:spTree>
    <p:extLst>
      <p:ext uri="{BB962C8B-B14F-4D97-AF65-F5344CB8AC3E}">
        <p14:creationId xmlns:p14="http://schemas.microsoft.com/office/powerpoint/2010/main" val="279013611"/>
      </p:ext>
    </p:extLst>
  </p:cSld>
  <p:clrMapOvr>
    <a:masterClrMapping/>
  </p:clrMapOvr>
</p:sld>
</file>

<file path=ppt/theme/theme1.xml><?xml version="1.0" encoding="utf-8"?>
<a:theme xmlns:a="http://schemas.openxmlformats.org/drawingml/2006/main" name="PP2020">
  <a:themeElements>
    <a:clrScheme name="Mukautettu 3">
      <a:dk1>
        <a:srgbClr val="6305AA"/>
      </a:dk1>
      <a:lt1>
        <a:srgbClr val="FFFFFF"/>
      </a:lt1>
      <a:dk2>
        <a:srgbClr val="6305AA"/>
      </a:dk2>
      <a:lt2>
        <a:srgbClr val="87FFD3"/>
      </a:lt2>
      <a:accent1>
        <a:srgbClr val="87FFD3"/>
      </a:accent1>
      <a:accent2>
        <a:srgbClr val="00C6FF"/>
      </a:accent2>
      <a:accent3>
        <a:srgbClr val="FAFA2F"/>
      </a:accent3>
      <a:accent4>
        <a:srgbClr val="FFFFFF"/>
      </a:accent4>
      <a:accent5>
        <a:srgbClr val="FF8AD9"/>
      </a:accent5>
      <a:accent6>
        <a:srgbClr val="6305AA"/>
      </a:accent6>
      <a:hlink>
        <a:srgbClr val="00C6FF"/>
      </a:hlink>
      <a:folHlink>
        <a:srgbClr val="FF8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2020tiedolla johtaminen">
  <a:themeElements>
    <a:clrScheme name="Mukautettu 3">
      <a:dk1>
        <a:srgbClr val="6305AA"/>
      </a:dk1>
      <a:lt1>
        <a:srgbClr val="FFFFFF"/>
      </a:lt1>
      <a:dk2>
        <a:srgbClr val="6305AA"/>
      </a:dk2>
      <a:lt2>
        <a:srgbClr val="87FFD3"/>
      </a:lt2>
      <a:accent1>
        <a:srgbClr val="87FFD3"/>
      </a:accent1>
      <a:accent2>
        <a:srgbClr val="00C6FF"/>
      </a:accent2>
      <a:accent3>
        <a:srgbClr val="FAFA2F"/>
      </a:accent3>
      <a:accent4>
        <a:srgbClr val="FFFFFF"/>
      </a:accent4>
      <a:accent5>
        <a:srgbClr val="FF8AD9"/>
      </a:accent5>
      <a:accent6>
        <a:srgbClr val="6305AA"/>
      </a:accent6>
      <a:hlink>
        <a:srgbClr val="00C6FF"/>
      </a:hlink>
      <a:folHlink>
        <a:srgbClr val="FF8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Innolink colors RGB">
      <a:dk1>
        <a:srgbClr val="6305AA"/>
      </a:dk1>
      <a:lt1>
        <a:srgbClr val="FFFFFF"/>
      </a:lt1>
      <a:dk2>
        <a:srgbClr val="6305AA"/>
      </a:dk2>
      <a:lt2>
        <a:srgbClr val="00FFC9"/>
      </a:lt2>
      <a:accent1>
        <a:srgbClr val="00FFC9"/>
      </a:accent1>
      <a:accent2>
        <a:srgbClr val="00C6FF"/>
      </a:accent2>
      <a:accent3>
        <a:srgbClr val="FAFA2F"/>
      </a:accent3>
      <a:accent4>
        <a:srgbClr val="FFFFFF"/>
      </a:accent4>
      <a:accent5>
        <a:srgbClr val="FF8AD9"/>
      </a:accent5>
      <a:accent6>
        <a:srgbClr val="6305AA"/>
      </a:accent6>
      <a:hlink>
        <a:srgbClr val="00C6FF"/>
      </a:hlink>
      <a:folHlink>
        <a:srgbClr val="FF8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9">
      <a:dk1>
        <a:srgbClr val="6305AA"/>
      </a:dk1>
      <a:lt1>
        <a:srgbClr val="FFFFFF"/>
      </a:lt1>
      <a:dk2>
        <a:srgbClr val="6305AA"/>
      </a:dk2>
      <a:lt2>
        <a:srgbClr val="ACFFD3"/>
      </a:lt2>
      <a:accent1>
        <a:srgbClr val="ABFFD3"/>
      </a:accent1>
      <a:accent2>
        <a:srgbClr val="00C6FF"/>
      </a:accent2>
      <a:accent3>
        <a:srgbClr val="FAFA2F"/>
      </a:accent3>
      <a:accent4>
        <a:srgbClr val="FFFFFF"/>
      </a:accent4>
      <a:accent5>
        <a:srgbClr val="FF8AD9"/>
      </a:accent5>
      <a:accent6>
        <a:srgbClr val="6305AA"/>
      </a:accent6>
      <a:hlink>
        <a:srgbClr val="00C6FF"/>
      </a:hlink>
      <a:folHlink>
        <a:srgbClr val="FF8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Innolink colors RGB">
      <a:dk1>
        <a:srgbClr val="6305AA"/>
      </a:dk1>
      <a:lt1>
        <a:srgbClr val="FFFFFF"/>
      </a:lt1>
      <a:dk2>
        <a:srgbClr val="6305AA"/>
      </a:dk2>
      <a:lt2>
        <a:srgbClr val="00FFC9"/>
      </a:lt2>
      <a:accent1>
        <a:srgbClr val="00FFC9"/>
      </a:accent1>
      <a:accent2>
        <a:srgbClr val="00C6FF"/>
      </a:accent2>
      <a:accent3>
        <a:srgbClr val="FAFA2F"/>
      </a:accent3>
      <a:accent4>
        <a:srgbClr val="FFFFFF"/>
      </a:accent4>
      <a:accent5>
        <a:srgbClr val="FF8AD9"/>
      </a:accent5>
      <a:accent6>
        <a:srgbClr val="6305AA"/>
      </a:accent6>
      <a:hlink>
        <a:srgbClr val="00C6FF"/>
      </a:hlink>
      <a:folHlink>
        <a:srgbClr val="FF8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FBB5BDEDC11054283FA669BFC0B3AAF" ma:contentTypeVersion="11" ma:contentTypeDescription="Luo uusi asiakirja." ma:contentTypeScope="" ma:versionID="a7c370d4f7d2870d240a47f10b713932">
  <xsd:schema xmlns:xsd="http://www.w3.org/2001/XMLSchema" xmlns:xs="http://www.w3.org/2001/XMLSchema" xmlns:p="http://schemas.microsoft.com/office/2006/metadata/properties" xmlns:ns2="e072308e-8361-4676-93eb-b0f055f64577" xmlns:ns3="25403405-02da-43fb-810c-d3f009b3a3c3" targetNamespace="http://schemas.microsoft.com/office/2006/metadata/properties" ma:root="true" ma:fieldsID="48a452f18db8b4d70c9860fefa204581" ns2:_="" ns3:_="">
    <xsd:import namespace="e072308e-8361-4676-93eb-b0f055f64577"/>
    <xsd:import namespace="25403405-02da-43fb-810c-d3f009b3a3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2308e-8361-4676-93eb-b0f055f645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03405-02da-43fb-810c-d3f009b3a3c3"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9879A4-0CEE-4521-9A02-4C8F4AD46190}">
  <ds:schemaRefs>
    <ds:schemaRef ds:uri="25403405-02da-43fb-810c-d3f009b3a3c3"/>
    <ds:schemaRef ds:uri="e072308e-8361-4676-93eb-b0f055f645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ABA0B5-4DE5-431B-AC09-07ED6D9E7F5E}">
  <ds:schemaRefs>
    <ds:schemaRef ds:uri="http://schemas.microsoft.com/sharepoint/v3/contenttype/forms"/>
  </ds:schemaRefs>
</ds:datastoreItem>
</file>

<file path=customXml/itemProps3.xml><?xml version="1.0" encoding="utf-8"?>
<ds:datastoreItem xmlns:ds="http://schemas.openxmlformats.org/officeDocument/2006/customXml" ds:itemID="{B8BE7605-EB35-4533-B4AF-68B86918BB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JANI Esitys asiakaskokemuksen tiedolla johtaminen.pptx</Template>
  <TotalTime>3677</TotalTime>
  <Words>4362</Words>
  <Application>Microsoft Office PowerPoint</Application>
  <PresentationFormat>Näytössä katseltava esitys (16:9)</PresentationFormat>
  <Paragraphs>835</Paragraphs>
  <Slides>41</Slides>
  <Notes>36</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41</vt:i4>
      </vt:variant>
    </vt:vector>
  </HeadingPairs>
  <TitlesOfParts>
    <vt:vector size="51" baseType="lpstr">
      <vt:lpstr>Arial</vt:lpstr>
      <vt:lpstr>Arial Black</vt:lpstr>
      <vt:lpstr>Calibri</vt:lpstr>
      <vt:lpstr>Georgia</vt:lpstr>
      <vt:lpstr>Wingdings</vt:lpstr>
      <vt:lpstr>PP2020</vt:lpstr>
      <vt:lpstr>Slide2020tiedolla johtaminen</vt:lpstr>
      <vt:lpstr>2_Office Theme</vt:lpstr>
      <vt:lpstr>1_Office Theme</vt:lpstr>
      <vt:lpstr>3_Office Theme</vt:lpstr>
      <vt:lpstr>PowerPoint-esitys</vt:lpstr>
      <vt:lpstr>Yleistä tutkimuksesta</vt:lpstr>
      <vt:lpstr>Tutkimuksen keskeisiä tuloksia</vt:lpstr>
      <vt:lpstr>Vastaajien taustatiedot</vt:lpstr>
      <vt:lpstr>Vastaajien taustatiedot</vt:lpstr>
      <vt:lpstr>Vastaajien taustatiedot</vt:lpstr>
      <vt:lpstr>Vastaajien taustatiedot  – kysytty vain potentiaalisilta jäseniltä</vt:lpstr>
      <vt:lpstr>Vastaajien taustatiedot  – kysytty vain potentiaalisilta jäseniltä</vt:lpstr>
      <vt:lpstr>Vastaajien taustatiedot  – kysytty vain potentiaalisilta jäseniltä</vt:lpstr>
      <vt:lpstr>Vastaajien taustatiedot  – kysytty vain potentiaalisilta jäseniltä</vt:lpstr>
      <vt:lpstr>Kaikille esitetyt kysymykset</vt:lpstr>
      <vt:lpstr>Huolenaiheet yrittäjyydessä</vt:lpstr>
      <vt:lpstr>Huolenaiheet yrittäjyydessä</vt:lpstr>
      <vt:lpstr>Huolenaiheet yrittäjyydessä  – otteita perusteluista 1/2</vt:lpstr>
      <vt:lpstr>Huolenaiheet yrittäjyydessä  – otteita perusteluista 2/2</vt:lpstr>
      <vt:lpstr>Jäsenet</vt:lpstr>
      <vt:lpstr>Kehityskohteet</vt:lpstr>
      <vt:lpstr>Kerrotko vielä tarkemmin, mitä toivoisit meidän kehittävän? (otteita)</vt:lpstr>
      <vt:lpstr>Potentiaaliset jäsenet</vt:lpstr>
      <vt:lpstr>Yrittäjäkassan tunteminen</vt:lpstr>
      <vt:lpstr>Yrittäjäkassan tunteminen</vt:lpstr>
      <vt:lpstr>Sanapilvi: Mitä sinulle tulee ensimmäisenä mieleen kokemuksenne tai mielikuviesi mukaan Yrittäjäkassasta?</vt:lpstr>
      <vt:lpstr>Mitä sinulle tulee ensimmäisenä mieleen kokemuksenne tai mielikuviesi mukaan Yrittäjäkassasta? (otteita)</vt:lpstr>
      <vt:lpstr>Tekijöiden tärkeys</vt:lpstr>
      <vt:lpstr>Työttömyysturvan toiminnan tunteminen</vt:lpstr>
      <vt:lpstr>Työttömyysturvan toiminnan tunteminen</vt:lpstr>
      <vt:lpstr>Nykyinen työttömyysturva</vt:lpstr>
      <vt:lpstr>Nykyinen työttömyysturva</vt:lpstr>
      <vt:lpstr>Miksi et ole kokenut työttömyyskassan jäsenyyttä tärkeäksi yrittäjänä? (otteita)</vt:lpstr>
      <vt:lpstr>Nykyinen työttömyysturva</vt:lpstr>
      <vt:lpstr>YEL-vakuutusvelvollisuus</vt:lpstr>
      <vt:lpstr>Jäsenmaksu</vt:lpstr>
      <vt:lpstr>Jäsenmaksu</vt:lpstr>
      <vt:lpstr>Kiinnostus Yrittäjäkassaan liittymiseen</vt:lpstr>
      <vt:lpstr>Sanapilvi: Mitkä tekijät vaikuttavat kiinnostukseen liittyä Yrittäjäkassaan?</vt:lpstr>
      <vt:lpstr>Sanapilvi: Millaisena näet tulevaisuutesi yrittäjänä?</vt:lpstr>
      <vt:lpstr>Sanapilvi: Miten yrittäjän työttömyysturvaa tulisi mielestäsi kehittää?</vt:lpstr>
      <vt:lpstr>Yhteenveto ja johtopäätökset </vt:lpstr>
      <vt:lpstr>Yhteenveto ja johtopäätökset </vt:lpstr>
      <vt:lpstr>Yhteenveto ja johtopäätökset </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Innolink</dc:creator>
  <cp:keywords/>
  <dc:description/>
  <cp:lastModifiedBy>Katariina Bergström</cp:lastModifiedBy>
  <cp:revision>86</cp:revision>
  <cp:lastPrinted>2019-09-20T11:59:42Z</cp:lastPrinted>
  <dcterms:created xsi:type="dcterms:W3CDTF">2017-10-05T13:36:05Z</dcterms:created>
  <dcterms:modified xsi:type="dcterms:W3CDTF">2022-05-16T06:27:03Z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0x010100DFBB5BDEDC11054283FA669BFC0B3AAF</vt:lpwstr>
  </property>
</Properties>
</file>